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oboto"/>
      <p:regular r:id="rId28"/>
      <p:bold r:id="rId29"/>
      <p:italic r:id="rId30"/>
      <p:boldItalic r:id="rId31"/>
    </p:embeddedFont>
    <p:embeddedFont>
      <p:font typeface="Roboto Mon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RobotoMono-bold.fntdata"/><Relationship Id="rId10" Type="http://schemas.openxmlformats.org/officeDocument/2006/relationships/slide" Target="slides/slide5.xml"/><Relationship Id="rId32" Type="http://schemas.openxmlformats.org/officeDocument/2006/relationships/font" Target="fonts/RobotoMono-regular.fntdata"/><Relationship Id="rId13" Type="http://schemas.openxmlformats.org/officeDocument/2006/relationships/slide" Target="slides/slide8.xml"/><Relationship Id="rId35" Type="http://schemas.openxmlformats.org/officeDocument/2006/relationships/font" Target="fonts/RobotoMono-boldItalic.fntdata"/><Relationship Id="rId12" Type="http://schemas.openxmlformats.org/officeDocument/2006/relationships/slide" Target="slides/slide7.xml"/><Relationship Id="rId34" Type="http://schemas.openxmlformats.org/officeDocument/2006/relationships/font" Target="fonts/RobotoMon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4724bcd710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34724bcd71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4724bcd710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4724bcd71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4724bcd71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4724bcd71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4724bcd710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4724bcd710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4724bcd710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4724bcd710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4724bcd71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4724bcd71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4724bcd71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4724bcd71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4724bcd71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4724bcd71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4724bcd710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4724bcd71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4724bcd71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4724bcd71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4724bcd71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4724bcd71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4724bcd71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4724bcd71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www.typescriptlang.org/play#example/unknown-and-never" TargetMode="External"/><Relationship Id="rId4" Type="http://schemas.openxmlformats.org/officeDocument/2006/relationships/hyperlink" Target="https://www.typescriptlang.org/play#example/unknown-and-never" TargetMode="External"/><Relationship Id="rId5" Type="http://schemas.openxmlformats.org/officeDocument/2006/relationships/hyperlink" Target="https://www.typescriptlang.org/play/?e=83#example/types-vs-interface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s://www.typescriptlang.org/play/#code/C4TwDgpgBAsiBCB7RAbKBeKwBOBXaAPlAGYCGKAzhANxA" TargetMode="External"/><Relationship Id="rId4" Type="http://schemas.openxmlformats.org/officeDocument/2006/relationships/hyperlink" Target="https://www.typescriptlang.org/play/#code/C4TwDgpgBAsiBCB7RAbKBeKwBOBXaAPlAGYCGKAzhANxA" TargetMode="External"/><Relationship Id="rId5" Type="http://schemas.openxmlformats.org/officeDocument/2006/relationships/hyperlink" Target="https://www.typescriptlang.org/docs/handbook/2/everyday-types.html#literal-type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hyperlink" Target="http://www.example.com"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Typescript</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130450" y="121900"/>
            <a:ext cx="8875500" cy="4876200"/>
          </a:xfrm>
          <a:prstGeom prst="rect">
            <a:avLst/>
          </a:prstGeom>
          <a:solidFill>
            <a:schemeClr val="lt1"/>
          </a:solidFill>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lang="en" sz="1200">
                <a:solidFill>
                  <a:srgbClr val="000000"/>
                </a:solidFill>
                <a:highlight>
                  <a:srgbClr val="FFFFFF"/>
                </a:highlight>
              </a:rPr>
              <a:t>Since JavaScript supports classes and object-oriented programming, so does TypeScript. You can use an interface declaration with classes:</a:t>
            </a:r>
            <a:endParaRPr sz="1200">
              <a:solidFill>
                <a:srgbClr val="000000"/>
              </a:solidFill>
              <a:highlight>
                <a:srgbClr val="FFFFFF"/>
              </a:highlight>
            </a:endParaRPr>
          </a:p>
          <a:p>
            <a:pPr indent="0" lvl="0" marL="114300" marR="114300" rtl="0" algn="l">
              <a:lnSpc>
                <a:spcPct val="115000"/>
              </a:lnSpc>
              <a:spcBef>
                <a:spcPts val="1200"/>
              </a:spcBef>
              <a:spcAft>
                <a:spcPts val="0"/>
              </a:spcAft>
              <a:buNone/>
            </a:pPr>
            <a:r>
              <a:rPr b="1" lang="en" sz="1350">
                <a:solidFill>
                  <a:srgbClr val="0000FF"/>
                </a:solidFill>
                <a:latin typeface="Courier New"/>
                <a:ea typeface="Courier New"/>
                <a:cs typeface="Courier New"/>
                <a:sym typeface="Courier New"/>
              </a:rPr>
              <a:t>interface</a:t>
            </a:r>
            <a:r>
              <a:rPr b="1" lang="en" sz="1350">
                <a:solidFill>
                  <a:srgbClr val="188038"/>
                </a:solidFill>
                <a:latin typeface="Courier New"/>
                <a:ea typeface="Courier New"/>
                <a:cs typeface="Courier New"/>
                <a:sym typeface="Courier New"/>
              </a:rPr>
              <a:t> </a:t>
            </a:r>
            <a:r>
              <a:rPr b="1" lang="en" sz="1350">
                <a:solidFill>
                  <a:srgbClr val="1C6277"/>
                </a:solidFill>
                <a:latin typeface="Courier New"/>
                <a:ea typeface="Courier New"/>
                <a:cs typeface="Courier New"/>
                <a:sym typeface="Courier New"/>
              </a:rPr>
              <a:t>User</a:t>
            </a:r>
            <a:r>
              <a:rPr b="1" lang="en" sz="1350">
                <a:solidFill>
                  <a:srgbClr val="188038"/>
                </a:solidFill>
                <a:latin typeface="Courier New"/>
                <a:ea typeface="Courier New"/>
                <a:cs typeface="Courier New"/>
                <a:sym typeface="Courier New"/>
              </a:rPr>
              <a:t> {</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 </a:t>
            </a:r>
            <a:r>
              <a:rPr b="1" lang="en" sz="1350">
                <a:solidFill>
                  <a:srgbClr val="001080"/>
                </a:solidFill>
                <a:latin typeface="Courier New"/>
                <a:ea typeface="Courier New"/>
                <a:cs typeface="Courier New"/>
                <a:sym typeface="Courier New"/>
              </a:rPr>
              <a:t>name</a:t>
            </a:r>
            <a:r>
              <a:rPr b="1" lang="en" sz="1350">
                <a:solidFill>
                  <a:srgbClr val="188038"/>
                </a:solidFill>
                <a:latin typeface="Courier New"/>
                <a:ea typeface="Courier New"/>
                <a:cs typeface="Courier New"/>
                <a:sym typeface="Courier New"/>
              </a:rPr>
              <a:t>: </a:t>
            </a:r>
            <a:r>
              <a:rPr b="1" lang="en" sz="1350">
                <a:solidFill>
                  <a:srgbClr val="1C6277"/>
                </a:solidFill>
                <a:latin typeface="Courier New"/>
                <a:ea typeface="Courier New"/>
                <a:cs typeface="Courier New"/>
                <a:sym typeface="Courier New"/>
              </a:rPr>
              <a:t>string</a:t>
            </a:r>
            <a:r>
              <a:rPr b="1" lang="en" sz="1350">
                <a:solidFill>
                  <a:srgbClr val="188038"/>
                </a:solidFill>
                <a:latin typeface="Courier New"/>
                <a:ea typeface="Courier New"/>
                <a:cs typeface="Courier New"/>
                <a:sym typeface="Courier New"/>
              </a:rPr>
              <a:t>;</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 </a:t>
            </a:r>
            <a:r>
              <a:rPr b="1" lang="en" sz="1350">
                <a:solidFill>
                  <a:srgbClr val="001080"/>
                </a:solidFill>
                <a:latin typeface="Courier New"/>
                <a:ea typeface="Courier New"/>
                <a:cs typeface="Courier New"/>
                <a:sym typeface="Courier New"/>
              </a:rPr>
              <a:t>id</a:t>
            </a:r>
            <a:r>
              <a:rPr b="1" lang="en" sz="1350">
                <a:solidFill>
                  <a:srgbClr val="188038"/>
                </a:solidFill>
                <a:latin typeface="Courier New"/>
                <a:ea typeface="Courier New"/>
                <a:cs typeface="Courier New"/>
                <a:sym typeface="Courier New"/>
              </a:rPr>
              <a:t>: </a:t>
            </a:r>
            <a:r>
              <a:rPr b="1" lang="en" sz="1350">
                <a:solidFill>
                  <a:srgbClr val="1C6277"/>
                </a:solidFill>
                <a:latin typeface="Courier New"/>
                <a:ea typeface="Courier New"/>
                <a:cs typeface="Courier New"/>
                <a:sym typeface="Courier New"/>
              </a:rPr>
              <a:t>number</a:t>
            </a:r>
            <a:r>
              <a:rPr b="1" lang="en" sz="1350">
                <a:solidFill>
                  <a:srgbClr val="188038"/>
                </a:solidFill>
                <a:latin typeface="Courier New"/>
                <a:ea typeface="Courier New"/>
                <a:cs typeface="Courier New"/>
                <a:sym typeface="Courier New"/>
              </a:rPr>
              <a:t>;</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 </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0000FF"/>
                </a:solidFill>
                <a:latin typeface="Courier New"/>
                <a:ea typeface="Courier New"/>
                <a:cs typeface="Courier New"/>
                <a:sym typeface="Courier New"/>
              </a:rPr>
              <a:t>class</a:t>
            </a:r>
            <a:r>
              <a:rPr b="1" lang="en" sz="1350">
                <a:solidFill>
                  <a:srgbClr val="188038"/>
                </a:solidFill>
                <a:latin typeface="Courier New"/>
                <a:ea typeface="Courier New"/>
                <a:cs typeface="Courier New"/>
                <a:sym typeface="Courier New"/>
              </a:rPr>
              <a:t> </a:t>
            </a:r>
            <a:r>
              <a:rPr b="1" lang="en" sz="1350">
                <a:solidFill>
                  <a:srgbClr val="1C6277"/>
                </a:solidFill>
                <a:latin typeface="Courier New"/>
                <a:ea typeface="Courier New"/>
                <a:cs typeface="Courier New"/>
                <a:sym typeface="Courier New"/>
              </a:rPr>
              <a:t>UserAccount</a:t>
            </a:r>
            <a:r>
              <a:rPr b="1" lang="en" sz="1350">
                <a:solidFill>
                  <a:srgbClr val="188038"/>
                </a:solidFill>
                <a:latin typeface="Courier New"/>
                <a:ea typeface="Courier New"/>
                <a:cs typeface="Courier New"/>
                <a:sym typeface="Courier New"/>
              </a:rPr>
              <a:t> {</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 </a:t>
            </a:r>
            <a:r>
              <a:rPr b="1" lang="en" sz="1350">
                <a:solidFill>
                  <a:srgbClr val="001080"/>
                </a:solidFill>
                <a:latin typeface="Courier New"/>
                <a:ea typeface="Courier New"/>
                <a:cs typeface="Courier New"/>
                <a:sym typeface="Courier New"/>
              </a:rPr>
              <a:t>name</a:t>
            </a:r>
            <a:r>
              <a:rPr b="1" lang="en" sz="1350">
                <a:solidFill>
                  <a:srgbClr val="188038"/>
                </a:solidFill>
                <a:latin typeface="Courier New"/>
                <a:ea typeface="Courier New"/>
                <a:cs typeface="Courier New"/>
                <a:sym typeface="Courier New"/>
              </a:rPr>
              <a:t>: </a:t>
            </a:r>
            <a:r>
              <a:rPr b="1" lang="en" sz="1350">
                <a:solidFill>
                  <a:srgbClr val="1C6277"/>
                </a:solidFill>
                <a:latin typeface="Courier New"/>
                <a:ea typeface="Courier New"/>
                <a:cs typeface="Courier New"/>
                <a:sym typeface="Courier New"/>
              </a:rPr>
              <a:t>string</a:t>
            </a:r>
            <a:r>
              <a:rPr b="1" lang="en" sz="1350">
                <a:solidFill>
                  <a:srgbClr val="188038"/>
                </a:solidFill>
                <a:latin typeface="Courier New"/>
                <a:ea typeface="Courier New"/>
                <a:cs typeface="Courier New"/>
                <a:sym typeface="Courier New"/>
              </a:rPr>
              <a:t>;</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 </a:t>
            </a:r>
            <a:r>
              <a:rPr b="1" lang="en" sz="1350">
                <a:solidFill>
                  <a:srgbClr val="001080"/>
                </a:solidFill>
                <a:latin typeface="Courier New"/>
                <a:ea typeface="Courier New"/>
                <a:cs typeface="Courier New"/>
                <a:sym typeface="Courier New"/>
              </a:rPr>
              <a:t>id</a:t>
            </a:r>
            <a:r>
              <a:rPr b="1" lang="en" sz="1350">
                <a:solidFill>
                  <a:srgbClr val="188038"/>
                </a:solidFill>
                <a:latin typeface="Courier New"/>
                <a:ea typeface="Courier New"/>
                <a:cs typeface="Courier New"/>
                <a:sym typeface="Courier New"/>
              </a:rPr>
              <a:t>: </a:t>
            </a:r>
            <a:r>
              <a:rPr b="1" lang="en" sz="1350">
                <a:solidFill>
                  <a:srgbClr val="1C6277"/>
                </a:solidFill>
                <a:latin typeface="Courier New"/>
                <a:ea typeface="Courier New"/>
                <a:cs typeface="Courier New"/>
                <a:sym typeface="Courier New"/>
              </a:rPr>
              <a:t>number</a:t>
            </a:r>
            <a:r>
              <a:rPr b="1" lang="en" sz="1350">
                <a:solidFill>
                  <a:srgbClr val="188038"/>
                </a:solidFill>
                <a:latin typeface="Courier New"/>
                <a:ea typeface="Courier New"/>
                <a:cs typeface="Courier New"/>
                <a:sym typeface="Courier New"/>
              </a:rPr>
              <a:t>;</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 </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 </a:t>
            </a:r>
            <a:r>
              <a:rPr b="1" lang="en" sz="1350">
                <a:solidFill>
                  <a:srgbClr val="0000FF"/>
                </a:solidFill>
                <a:latin typeface="Courier New"/>
                <a:ea typeface="Courier New"/>
                <a:cs typeface="Courier New"/>
                <a:sym typeface="Courier New"/>
              </a:rPr>
              <a:t>constructor</a:t>
            </a:r>
            <a:r>
              <a:rPr b="1" lang="en" sz="1350">
                <a:solidFill>
                  <a:srgbClr val="188038"/>
                </a:solidFill>
                <a:latin typeface="Courier New"/>
                <a:ea typeface="Courier New"/>
                <a:cs typeface="Courier New"/>
                <a:sym typeface="Courier New"/>
              </a:rPr>
              <a:t>(</a:t>
            </a:r>
            <a:r>
              <a:rPr b="1" lang="en" sz="1350">
                <a:solidFill>
                  <a:srgbClr val="001080"/>
                </a:solidFill>
                <a:latin typeface="Courier New"/>
                <a:ea typeface="Courier New"/>
                <a:cs typeface="Courier New"/>
                <a:sym typeface="Courier New"/>
              </a:rPr>
              <a:t>name</a:t>
            </a:r>
            <a:r>
              <a:rPr b="1" lang="en" sz="1350">
                <a:solidFill>
                  <a:srgbClr val="188038"/>
                </a:solidFill>
                <a:latin typeface="Courier New"/>
                <a:ea typeface="Courier New"/>
                <a:cs typeface="Courier New"/>
                <a:sym typeface="Courier New"/>
              </a:rPr>
              <a:t>: </a:t>
            </a:r>
            <a:r>
              <a:rPr b="1" lang="en" sz="1350">
                <a:solidFill>
                  <a:srgbClr val="1C6277"/>
                </a:solidFill>
                <a:latin typeface="Courier New"/>
                <a:ea typeface="Courier New"/>
                <a:cs typeface="Courier New"/>
                <a:sym typeface="Courier New"/>
              </a:rPr>
              <a:t>string</a:t>
            </a:r>
            <a:r>
              <a:rPr b="1" lang="en" sz="1350">
                <a:solidFill>
                  <a:srgbClr val="188038"/>
                </a:solidFill>
                <a:latin typeface="Courier New"/>
                <a:ea typeface="Courier New"/>
                <a:cs typeface="Courier New"/>
                <a:sym typeface="Courier New"/>
              </a:rPr>
              <a:t>, </a:t>
            </a:r>
            <a:r>
              <a:rPr b="1" lang="en" sz="1350">
                <a:solidFill>
                  <a:srgbClr val="001080"/>
                </a:solidFill>
                <a:latin typeface="Courier New"/>
                <a:ea typeface="Courier New"/>
                <a:cs typeface="Courier New"/>
                <a:sym typeface="Courier New"/>
              </a:rPr>
              <a:t>id</a:t>
            </a:r>
            <a:r>
              <a:rPr b="1" lang="en" sz="1350">
                <a:solidFill>
                  <a:srgbClr val="188038"/>
                </a:solidFill>
                <a:latin typeface="Courier New"/>
                <a:ea typeface="Courier New"/>
                <a:cs typeface="Courier New"/>
                <a:sym typeface="Courier New"/>
              </a:rPr>
              <a:t>: </a:t>
            </a:r>
            <a:r>
              <a:rPr b="1" lang="en" sz="1350">
                <a:solidFill>
                  <a:srgbClr val="1C6277"/>
                </a:solidFill>
                <a:latin typeface="Courier New"/>
                <a:ea typeface="Courier New"/>
                <a:cs typeface="Courier New"/>
                <a:sym typeface="Courier New"/>
              </a:rPr>
              <a:t>number</a:t>
            </a:r>
            <a:r>
              <a:rPr b="1" lang="en" sz="1350">
                <a:solidFill>
                  <a:srgbClr val="188038"/>
                </a:solidFill>
                <a:latin typeface="Courier New"/>
                <a:ea typeface="Courier New"/>
                <a:cs typeface="Courier New"/>
                <a:sym typeface="Courier New"/>
              </a:rPr>
              <a:t>) {</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   </a:t>
            </a:r>
            <a:r>
              <a:rPr b="1" lang="en" sz="1350">
                <a:solidFill>
                  <a:srgbClr val="0000FF"/>
                </a:solidFill>
                <a:latin typeface="Courier New"/>
                <a:ea typeface="Courier New"/>
                <a:cs typeface="Courier New"/>
                <a:sym typeface="Courier New"/>
              </a:rPr>
              <a:t>this</a:t>
            </a:r>
            <a:r>
              <a:rPr b="1" lang="en" sz="1350">
                <a:solidFill>
                  <a:srgbClr val="188038"/>
                </a:solidFill>
                <a:latin typeface="Courier New"/>
                <a:ea typeface="Courier New"/>
                <a:cs typeface="Courier New"/>
                <a:sym typeface="Courier New"/>
              </a:rPr>
              <a:t>.</a:t>
            </a:r>
            <a:r>
              <a:rPr b="1" lang="en" sz="1350">
                <a:solidFill>
                  <a:srgbClr val="001080"/>
                </a:solidFill>
                <a:latin typeface="Courier New"/>
                <a:ea typeface="Courier New"/>
                <a:cs typeface="Courier New"/>
                <a:sym typeface="Courier New"/>
              </a:rPr>
              <a:t>name</a:t>
            </a:r>
            <a:r>
              <a:rPr b="1" lang="en" sz="1350">
                <a:solidFill>
                  <a:srgbClr val="188038"/>
                </a:solidFill>
                <a:latin typeface="Courier New"/>
                <a:ea typeface="Courier New"/>
                <a:cs typeface="Courier New"/>
                <a:sym typeface="Courier New"/>
              </a:rPr>
              <a:t> = </a:t>
            </a:r>
            <a:r>
              <a:rPr b="1" lang="en" sz="1350">
                <a:solidFill>
                  <a:srgbClr val="001080"/>
                </a:solidFill>
                <a:latin typeface="Courier New"/>
                <a:ea typeface="Courier New"/>
                <a:cs typeface="Courier New"/>
                <a:sym typeface="Courier New"/>
              </a:rPr>
              <a:t>name</a:t>
            </a:r>
            <a:r>
              <a:rPr b="1" lang="en" sz="1350">
                <a:solidFill>
                  <a:srgbClr val="188038"/>
                </a:solidFill>
                <a:latin typeface="Courier New"/>
                <a:ea typeface="Courier New"/>
                <a:cs typeface="Courier New"/>
                <a:sym typeface="Courier New"/>
              </a:rPr>
              <a:t>;</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   </a:t>
            </a:r>
            <a:r>
              <a:rPr b="1" lang="en" sz="1350">
                <a:solidFill>
                  <a:srgbClr val="0000FF"/>
                </a:solidFill>
                <a:latin typeface="Courier New"/>
                <a:ea typeface="Courier New"/>
                <a:cs typeface="Courier New"/>
                <a:sym typeface="Courier New"/>
              </a:rPr>
              <a:t>this</a:t>
            </a:r>
            <a:r>
              <a:rPr b="1" lang="en" sz="1350">
                <a:solidFill>
                  <a:srgbClr val="188038"/>
                </a:solidFill>
                <a:latin typeface="Courier New"/>
                <a:ea typeface="Courier New"/>
                <a:cs typeface="Courier New"/>
                <a:sym typeface="Courier New"/>
              </a:rPr>
              <a:t>.</a:t>
            </a:r>
            <a:r>
              <a:rPr b="1" lang="en" sz="1350">
                <a:solidFill>
                  <a:srgbClr val="001080"/>
                </a:solidFill>
                <a:latin typeface="Courier New"/>
                <a:ea typeface="Courier New"/>
                <a:cs typeface="Courier New"/>
                <a:sym typeface="Courier New"/>
              </a:rPr>
              <a:t>id</a:t>
            </a:r>
            <a:r>
              <a:rPr b="1" lang="en" sz="1350">
                <a:solidFill>
                  <a:srgbClr val="188038"/>
                </a:solidFill>
                <a:latin typeface="Courier New"/>
                <a:ea typeface="Courier New"/>
                <a:cs typeface="Courier New"/>
                <a:sym typeface="Courier New"/>
              </a:rPr>
              <a:t> = </a:t>
            </a:r>
            <a:r>
              <a:rPr b="1" lang="en" sz="1350">
                <a:solidFill>
                  <a:srgbClr val="001080"/>
                </a:solidFill>
                <a:latin typeface="Courier New"/>
                <a:ea typeface="Courier New"/>
                <a:cs typeface="Courier New"/>
                <a:sym typeface="Courier New"/>
              </a:rPr>
              <a:t>id</a:t>
            </a:r>
            <a:r>
              <a:rPr b="1" lang="en" sz="1350">
                <a:solidFill>
                  <a:srgbClr val="188038"/>
                </a:solidFill>
                <a:latin typeface="Courier New"/>
                <a:ea typeface="Courier New"/>
                <a:cs typeface="Courier New"/>
                <a:sym typeface="Courier New"/>
              </a:rPr>
              <a:t>;</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 }</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188038"/>
                </a:solidFill>
                <a:latin typeface="Courier New"/>
                <a:ea typeface="Courier New"/>
                <a:cs typeface="Courier New"/>
                <a:sym typeface="Courier New"/>
              </a:rPr>
              <a:t> </a:t>
            </a:r>
            <a:endParaRPr b="1" sz="13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350">
                <a:solidFill>
                  <a:srgbClr val="0000FF"/>
                </a:solidFill>
                <a:latin typeface="Courier New"/>
                <a:ea typeface="Courier New"/>
                <a:cs typeface="Courier New"/>
                <a:sym typeface="Courier New"/>
              </a:rPr>
              <a:t>const</a:t>
            </a:r>
            <a:r>
              <a:rPr b="1" lang="en" sz="1350">
                <a:solidFill>
                  <a:srgbClr val="188038"/>
                </a:solidFill>
                <a:latin typeface="Courier New"/>
                <a:ea typeface="Courier New"/>
                <a:cs typeface="Courier New"/>
                <a:sym typeface="Courier New"/>
              </a:rPr>
              <a:t> </a:t>
            </a:r>
            <a:r>
              <a:rPr b="1" lang="en" sz="1350">
                <a:solidFill>
                  <a:srgbClr val="0070C1"/>
                </a:solidFill>
                <a:latin typeface="Courier New"/>
                <a:ea typeface="Courier New"/>
                <a:cs typeface="Courier New"/>
                <a:sym typeface="Courier New"/>
              </a:rPr>
              <a:t>user</a:t>
            </a:r>
            <a:r>
              <a:rPr b="1" lang="en" sz="1350">
                <a:solidFill>
                  <a:srgbClr val="188038"/>
                </a:solidFill>
                <a:latin typeface="Courier New"/>
                <a:ea typeface="Courier New"/>
                <a:cs typeface="Courier New"/>
                <a:sym typeface="Courier New"/>
              </a:rPr>
              <a:t>: </a:t>
            </a:r>
            <a:r>
              <a:rPr b="1" lang="en" sz="1350">
                <a:solidFill>
                  <a:srgbClr val="1C6277"/>
                </a:solidFill>
                <a:latin typeface="Courier New"/>
                <a:ea typeface="Courier New"/>
                <a:cs typeface="Courier New"/>
                <a:sym typeface="Courier New"/>
              </a:rPr>
              <a:t>User</a:t>
            </a:r>
            <a:r>
              <a:rPr b="1" lang="en" sz="1350">
                <a:solidFill>
                  <a:srgbClr val="188038"/>
                </a:solidFill>
                <a:latin typeface="Courier New"/>
                <a:ea typeface="Courier New"/>
                <a:cs typeface="Courier New"/>
                <a:sym typeface="Courier New"/>
              </a:rPr>
              <a:t> = </a:t>
            </a:r>
            <a:r>
              <a:rPr b="1" lang="en" sz="1350">
                <a:solidFill>
                  <a:srgbClr val="0000FF"/>
                </a:solidFill>
                <a:latin typeface="Courier New"/>
                <a:ea typeface="Courier New"/>
                <a:cs typeface="Courier New"/>
                <a:sym typeface="Courier New"/>
              </a:rPr>
              <a:t>new</a:t>
            </a:r>
            <a:r>
              <a:rPr b="1" lang="en" sz="1350">
                <a:solidFill>
                  <a:srgbClr val="188038"/>
                </a:solidFill>
                <a:latin typeface="Courier New"/>
                <a:ea typeface="Courier New"/>
                <a:cs typeface="Courier New"/>
                <a:sym typeface="Courier New"/>
              </a:rPr>
              <a:t> </a:t>
            </a:r>
            <a:r>
              <a:rPr b="1" lang="en" sz="1350">
                <a:solidFill>
                  <a:srgbClr val="795E26"/>
                </a:solidFill>
                <a:latin typeface="Courier New"/>
                <a:ea typeface="Courier New"/>
                <a:cs typeface="Courier New"/>
                <a:sym typeface="Courier New"/>
              </a:rPr>
              <a:t>UserAccount</a:t>
            </a:r>
            <a:r>
              <a:rPr b="1" lang="en" sz="1350">
                <a:solidFill>
                  <a:srgbClr val="188038"/>
                </a:solidFill>
                <a:latin typeface="Courier New"/>
                <a:ea typeface="Courier New"/>
                <a:cs typeface="Courier New"/>
                <a:sym typeface="Courier New"/>
              </a:rPr>
              <a:t>(</a:t>
            </a:r>
            <a:r>
              <a:rPr b="1" lang="en" sz="1350">
                <a:solidFill>
                  <a:srgbClr val="A31515"/>
                </a:solidFill>
                <a:latin typeface="Courier New"/>
                <a:ea typeface="Courier New"/>
                <a:cs typeface="Courier New"/>
                <a:sym typeface="Courier New"/>
              </a:rPr>
              <a:t>"Murphy"</a:t>
            </a:r>
            <a:r>
              <a:rPr b="1" lang="en" sz="1350">
                <a:solidFill>
                  <a:srgbClr val="188038"/>
                </a:solidFill>
                <a:latin typeface="Courier New"/>
                <a:ea typeface="Courier New"/>
                <a:cs typeface="Courier New"/>
                <a:sym typeface="Courier New"/>
              </a:rPr>
              <a:t>, </a:t>
            </a:r>
            <a:r>
              <a:rPr b="1" lang="en" sz="1350">
                <a:solidFill>
                  <a:srgbClr val="098658"/>
                </a:solidFill>
                <a:latin typeface="Courier New"/>
                <a:ea typeface="Courier New"/>
                <a:cs typeface="Courier New"/>
                <a:sym typeface="Courier New"/>
              </a:rPr>
              <a:t>1</a:t>
            </a:r>
            <a:r>
              <a:rPr b="1" lang="en" sz="1350">
                <a:solidFill>
                  <a:srgbClr val="188038"/>
                </a:solidFill>
                <a:latin typeface="Courier New"/>
                <a:ea typeface="Courier New"/>
                <a:cs typeface="Courier New"/>
                <a:sym typeface="Courier New"/>
              </a:rPr>
              <a:t>);</a:t>
            </a:r>
            <a:endParaRPr b="1" sz="1350">
              <a:solidFill>
                <a:srgbClr val="188038"/>
              </a:solidFill>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194625" y="164675"/>
            <a:ext cx="8779200" cy="48333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sz="1900">
                <a:solidFill>
                  <a:srgbClr val="000000"/>
                </a:solidFill>
              </a:rPr>
              <a:t>There is already a small set of primitive types available in JavaScript: </a:t>
            </a:r>
            <a:r>
              <a:rPr lang="en" sz="1800">
                <a:solidFill>
                  <a:srgbClr val="188038"/>
                </a:solidFill>
                <a:latin typeface="Roboto Mono"/>
                <a:ea typeface="Roboto Mono"/>
                <a:cs typeface="Roboto Mono"/>
                <a:sym typeface="Roboto Mono"/>
              </a:rPr>
              <a:t>boolean</a:t>
            </a:r>
            <a:r>
              <a:rPr lang="en" sz="1900">
                <a:solidFill>
                  <a:srgbClr val="000000"/>
                </a:solidFill>
              </a:rPr>
              <a:t>, </a:t>
            </a:r>
            <a:r>
              <a:rPr lang="en" sz="1800">
                <a:solidFill>
                  <a:srgbClr val="188038"/>
                </a:solidFill>
                <a:latin typeface="Roboto Mono"/>
                <a:ea typeface="Roboto Mono"/>
                <a:cs typeface="Roboto Mono"/>
                <a:sym typeface="Roboto Mono"/>
              </a:rPr>
              <a:t>bigint</a:t>
            </a:r>
            <a:r>
              <a:rPr lang="en" sz="1900">
                <a:solidFill>
                  <a:srgbClr val="000000"/>
                </a:solidFill>
              </a:rPr>
              <a:t>, </a:t>
            </a:r>
            <a:r>
              <a:rPr lang="en" sz="1800">
                <a:solidFill>
                  <a:srgbClr val="188038"/>
                </a:solidFill>
                <a:latin typeface="Roboto Mono"/>
                <a:ea typeface="Roboto Mono"/>
                <a:cs typeface="Roboto Mono"/>
                <a:sym typeface="Roboto Mono"/>
              </a:rPr>
              <a:t>null</a:t>
            </a:r>
            <a:r>
              <a:rPr lang="en" sz="1900">
                <a:solidFill>
                  <a:srgbClr val="000000"/>
                </a:solidFill>
              </a:rPr>
              <a:t>, </a:t>
            </a:r>
            <a:r>
              <a:rPr lang="en" sz="1800">
                <a:solidFill>
                  <a:srgbClr val="188038"/>
                </a:solidFill>
                <a:latin typeface="Roboto Mono"/>
                <a:ea typeface="Roboto Mono"/>
                <a:cs typeface="Roboto Mono"/>
                <a:sym typeface="Roboto Mono"/>
              </a:rPr>
              <a:t>number</a:t>
            </a:r>
            <a:r>
              <a:rPr lang="en" sz="1900">
                <a:solidFill>
                  <a:srgbClr val="000000"/>
                </a:solidFill>
              </a:rPr>
              <a:t>, </a:t>
            </a:r>
            <a:r>
              <a:rPr lang="en" sz="1800">
                <a:solidFill>
                  <a:srgbClr val="188038"/>
                </a:solidFill>
                <a:latin typeface="Roboto Mono"/>
                <a:ea typeface="Roboto Mono"/>
                <a:cs typeface="Roboto Mono"/>
                <a:sym typeface="Roboto Mono"/>
              </a:rPr>
              <a:t>string</a:t>
            </a:r>
            <a:r>
              <a:rPr lang="en" sz="1900">
                <a:solidFill>
                  <a:srgbClr val="000000"/>
                </a:solidFill>
              </a:rPr>
              <a:t>, </a:t>
            </a:r>
            <a:r>
              <a:rPr lang="en" sz="1800">
                <a:solidFill>
                  <a:srgbClr val="188038"/>
                </a:solidFill>
                <a:latin typeface="Roboto Mono"/>
                <a:ea typeface="Roboto Mono"/>
                <a:cs typeface="Roboto Mono"/>
                <a:sym typeface="Roboto Mono"/>
              </a:rPr>
              <a:t>symbol</a:t>
            </a:r>
            <a:r>
              <a:rPr lang="en" sz="1900">
                <a:solidFill>
                  <a:srgbClr val="000000"/>
                </a:solidFill>
              </a:rPr>
              <a:t>, and </a:t>
            </a:r>
            <a:r>
              <a:rPr lang="en" sz="1800">
                <a:solidFill>
                  <a:srgbClr val="188038"/>
                </a:solidFill>
                <a:latin typeface="Roboto Mono"/>
                <a:ea typeface="Roboto Mono"/>
                <a:cs typeface="Roboto Mono"/>
                <a:sym typeface="Roboto Mono"/>
              </a:rPr>
              <a:t>undefined</a:t>
            </a:r>
            <a:r>
              <a:rPr lang="en" sz="1900">
                <a:solidFill>
                  <a:srgbClr val="000000"/>
                </a:solidFill>
              </a:rPr>
              <a:t>, which you can use in an interface. TypeScript extends this list with a few more, such as </a:t>
            </a:r>
            <a:r>
              <a:rPr lang="en" sz="1800">
                <a:solidFill>
                  <a:srgbClr val="188038"/>
                </a:solidFill>
                <a:latin typeface="Roboto Mono"/>
                <a:ea typeface="Roboto Mono"/>
                <a:cs typeface="Roboto Mono"/>
                <a:sym typeface="Roboto Mono"/>
              </a:rPr>
              <a:t>any</a:t>
            </a:r>
            <a:r>
              <a:rPr lang="en" sz="1900">
                <a:solidFill>
                  <a:srgbClr val="000000"/>
                </a:solidFill>
              </a:rPr>
              <a:t> (allow anything), </a:t>
            </a:r>
            <a:r>
              <a:rPr lang="en" sz="1900" u="sng">
                <a:solidFill>
                  <a:srgbClr val="0000EE"/>
                </a:solidFill>
                <a:latin typeface="Roboto Mono"/>
                <a:ea typeface="Roboto Mono"/>
                <a:cs typeface="Roboto Mono"/>
                <a:sym typeface="Roboto Mono"/>
                <a:hlinkClick r:id="rId3">
                  <a:extLst>
                    <a:ext uri="{A12FA001-AC4F-418D-AE19-62706E023703}">
                      <ahyp:hlinkClr val="tx"/>
                    </a:ext>
                  </a:extLst>
                </a:hlinkClick>
              </a:rPr>
              <a:t>unknown</a:t>
            </a:r>
            <a:r>
              <a:rPr lang="en" sz="1900">
                <a:solidFill>
                  <a:srgbClr val="000000"/>
                </a:solidFill>
              </a:rPr>
              <a:t> (ensure someone using this type declares what the type is), </a:t>
            </a:r>
            <a:r>
              <a:rPr lang="en" sz="1900" u="sng">
                <a:solidFill>
                  <a:srgbClr val="0000EE"/>
                </a:solidFill>
                <a:latin typeface="Roboto Mono"/>
                <a:ea typeface="Roboto Mono"/>
                <a:cs typeface="Roboto Mono"/>
                <a:sym typeface="Roboto Mono"/>
                <a:hlinkClick r:id="rId4">
                  <a:extLst>
                    <a:ext uri="{A12FA001-AC4F-418D-AE19-62706E023703}">
                      <ahyp:hlinkClr val="tx"/>
                    </a:ext>
                  </a:extLst>
                </a:hlinkClick>
              </a:rPr>
              <a:t>never</a:t>
            </a:r>
            <a:r>
              <a:rPr lang="en" sz="1900">
                <a:solidFill>
                  <a:srgbClr val="000000"/>
                </a:solidFill>
              </a:rPr>
              <a:t> (it’s not possible that this type could happen), and </a:t>
            </a:r>
            <a:r>
              <a:rPr lang="en" sz="1800">
                <a:solidFill>
                  <a:srgbClr val="188038"/>
                </a:solidFill>
                <a:latin typeface="Roboto Mono"/>
                <a:ea typeface="Roboto Mono"/>
                <a:cs typeface="Roboto Mono"/>
                <a:sym typeface="Roboto Mono"/>
              </a:rPr>
              <a:t>void</a:t>
            </a:r>
            <a:r>
              <a:rPr lang="en" sz="1900">
                <a:solidFill>
                  <a:srgbClr val="000000"/>
                </a:solidFill>
              </a:rPr>
              <a:t> (a function which returns </a:t>
            </a:r>
            <a:r>
              <a:rPr lang="en" sz="1800">
                <a:solidFill>
                  <a:srgbClr val="188038"/>
                </a:solidFill>
                <a:latin typeface="Roboto Mono"/>
                <a:ea typeface="Roboto Mono"/>
                <a:cs typeface="Roboto Mono"/>
                <a:sym typeface="Roboto Mono"/>
              </a:rPr>
              <a:t>undefined</a:t>
            </a:r>
            <a:r>
              <a:rPr lang="en" sz="1900">
                <a:solidFill>
                  <a:srgbClr val="000000"/>
                </a:solidFill>
              </a:rPr>
              <a:t> or has no return value).</a:t>
            </a:r>
            <a:endParaRPr sz="1900">
              <a:solidFill>
                <a:srgbClr val="000000"/>
              </a:solidFill>
            </a:endParaRPr>
          </a:p>
          <a:p>
            <a:pPr indent="0" lvl="0" marL="0" rtl="0" algn="l">
              <a:spcBef>
                <a:spcPts val="0"/>
              </a:spcBef>
              <a:spcAft>
                <a:spcPts val="0"/>
              </a:spcAft>
              <a:buNone/>
            </a:pPr>
            <a:r>
              <a:t/>
            </a:r>
            <a:endParaRPr sz="1900">
              <a:solidFill>
                <a:srgbClr val="000000"/>
              </a:solidFill>
            </a:endParaRPr>
          </a:p>
          <a:p>
            <a:pPr indent="0" lvl="0" marL="0" rtl="0" algn="l">
              <a:spcBef>
                <a:spcPts val="0"/>
              </a:spcBef>
              <a:spcAft>
                <a:spcPts val="0"/>
              </a:spcAft>
              <a:buNone/>
            </a:pPr>
            <a:r>
              <a:rPr lang="en" sz="2800">
                <a:solidFill>
                  <a:srgbClr val="000000"/>
                </a:solidFill>
                <a:highlight>
                  <a:srgbClr val="FFFFFF"/>
                </a:highlight>
              </a:rPr>
              <a:t>You’ll see that there are two syntaxes for building types: </a:t>
            </a:r>
            <a:r>
              <a:rPr lang="en" sz="2800" u="sng">
                <a:solidFill>
                  <a:schemeClr val="hlink"/>
                </a:solidFill>
                <a:highlight>
                  <a:srgbClr val="FFFFFF"/>
                </a:highlight>
                <a:hlinkClick r:id="rId5"/>
              </a:rPr>
              <a:t>Interfaces and Types</a:t>
            </a:r>
            <a:r>
              <a:rPr lang="en" sz="2800">
                <a:solidFill>
                  <a:srgbClr val="000000"/>
                </a:solidFill>
                <a:highlight>
                  <a:srgbClr val="FFFFFF"/>
                </a:highlight>
              </a:rPr>
              <a:t>. You should prefer </a:t>
            </a:r>
            <a:r>
              <a:rPr lang="en" sz="2700">
                <a:solidFill>
                  <a:srgbClr val="188038"/>
                </a:solidFill>
                <a:latin typeface="Roboto Mono"/>
                <a:ea typeface="Roboto Mono"/>
                <a:cs typeface="Roboto Mono"/>
                <a:sym typeface="Roboto Mono"/>
              </a:rPr>
              <a:t>interface</a:t>
            </a:r>
            <a:r>
              <a:rPr lang="en" sz="2800">
                <a:solidFill>
                  <a:srgbClr val="000000"/>
                </a:solidFill>
                <a:highlight>
                  <a:srgbClr val="FFFFFF"/>
                </a:highlight>
              </a:rPr>
              <a:t>. Use </a:t>
            </a:r>
            <a:r>
              <a:rPr lang="en" sz="2700">
                <a:solidFill>
                  <a:srgbClr val="188038"/>
                </a:solidFill>
                <a:latin typeface="Roboto Mono"/>
                <a:ea typeface="Roboto Mono"/>
                <a:cs typeface="Roboto Mono"/>
                <a:sym typeface="Roboto Mono"/>
              </a:rPr>
              <a:t>type</a:t>
            </a:r>
            <a:r>
              <a:rPr lang="en" sz="2800">
                <a:solidFill>
                  <a:srgbClr val="000000"/>
                </a:solidFill>
                <a:highlight>
                  <a:srgbClr val="FFFFFF"/>
                </a:highlight>
              </a:rPr>
              <a:t> when you need specific features.</a:t>
            </a:r>
            <a:endParaRPr sz="3500">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4"/>
          <p:cNvSpPr txBox="1"/>
          <p:nvPr>
            <p:ph type="title"/>
          </p:nvPr>
        </p:nvSpPr>
        <p:spPr>
          <a:xfrm>
            <a:off x="151850" y="132600"/>
            <a:ext cx="8843400" cy="4844100"/>
          </a:xfrm>
          <a:prstGeom prst="rect">
            <a:avLst/>
          </a:prstGeom>
          <a:solidFill>
            <a:schemeClr val="lt1"/>
          </a:solidFill>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lang="en" sz="1300">
                <a:solidFill>
                  <a:srgbClr val="000000"/>
                </a:solidFill>
                <a:highlight>
                  <a:srgbClr val="FFFFFF"/>
                </a:highlight>
              </a:rPr>
              <a:t>With TypeScript, you can create complex types by combining simple ones. There are two popular ways to do so: unions and generics.</a:t>
            </a:r>
            <a:endParaRPr sz="1300">
              <a:solidFill>
                <a:srgbClr val="000000"/>
              </a:solidFill>
              <a:highlight>
                <a:srgbClr val="FFFFFF"/>
              </a:highlight>
            </a:endParaRPr>
          </a:p>
          <a:p>
            <a:pPr indent="0" lvl="0" marL="0" marR="38100" rtl="0" algn="l">
              <a:lnSpc>
                <a:spcPct val="130000"/>
              </a:lnSpc>
              <a:spcBef>
                <a:spcPts val="2300"/>
              </a:spcBef>
              <a:spcAft>
                <a:spcPts val="0"/>
              </a:spcAft>
              <a:buNone/>
            </a:pPr>
            <a:r>
              <a:rPr lang="en" sz="1400">
                <a:solidFill>
                  <a:srgbClr val="000000"/>
                </a:solidFill>
                <a:highlight>
                  <a:srgbClr val="FFFFFF"/>
                </a:highlight>
              </a:rPr>
              <a:t>Unions</a:t>
            </a:r>
            <a:endParaRPr sz="1400">
              <a:solidFill>
                <a:srgbClr val="000000"/>
              </a:solidFill>
              <a:highlight>
                <a:srgbClr val="FFFFFF"/>
              </a:highlight>
            </a:endParaRPr>
          </a:p>
          <a:p>
            <a:pPr indent="0" lvl="0" marL="0" rtl="0" algn="l">
              <a:lnSpc>
                <a:spcPct val="115000"/>
              </a:lnSpc>
              <a:spcBef>
                <a:spcPts val="1400"/>
              </a:spcBef>
              <a:spcAft>
                <a:spcPts val="0"/>
              </a:spcAft>
              <a:buNone/>
            </a:pPr>
            <a:r>
              <a:rPr lang="en" sz="1300">
                <a:solidFill>
                  <a:srgbClr val="000000"/>
                </a:solidFill>
                <a:highlight>
                  <a:srgbClr val="FFFFFF"/>
                </a:highlight>
              </a:rPr>
              <a:t>With a union, you can declare that a type could be one of many types. For example, you can describe a </a:t>
            </a:r>
            <a:r>
              <a:rPr lang="en" sz="1300">
                <a:solidFill>
                  <a:srgbClr val="188038"/>
                </a:solidFill>
                <a:highlight>
                  <a:srgbClr val="FFFFFF"/>
                </a:highlight>
                <a:latin typeface="Roboto Mono"/>
                <a:ea typeface="Roboto Mono"/>
                <a:cs typeface="Roboto Mono"/>
                <a:sym typeface="Roboto Mono"/>
              </a:rPr>
              <a:t>boolean</a:t>
            </a:r>
            <a:r>
              <a:rPr lang="en" sz="1300">
                <a:solidFill>
                  <a:srgbClr val="000000"/>
                </a:solidFill>
                <a:highlight>
                  <a:srgbClr val="FFFFFF"/>
                </a:highlight>
              </a:rPr>
              <a:t> type as being either </a:t>
            </a:r>
            <a:r>
              <a:rPr lang="en" sz="1300">
                <a:solidFill>
                  <a:srgbClr val="188038"/>
                </a:solidFill>
                <a:highlight>
                  <a:srgbClr val="FFFFFF"/>
                </a:highlight>
                <a:latin typeface="Roboto Mono"/>
                <a:ea typeface="Roboto Mono"/>
                <a:cs typeface="Roboto Mono"/>
                <a:sym typeface="Roboto Mono"/>
              </a:rPr>
              <a:t>true</a:t>
            </a:r>
            <a:r>
              <a:rPr lang="en" sz="1300">
                <a:solidFill>
                  <a:srgbClr val="000000"/>
                </a:solidFill>
                <a:highlight>
                  <a:srgbClr val="FFFFFF"/>
                </a:highlight>
              </a:rPr>
              <a:t> or </a:t>
            </a:r>
            <a:r>
              <a:rPr lang="en" sz="1300">
                <a:solidFill>
                  <a:srgbClr val="188038"/>
                </a:solidFill>
                <a:highlight>
                  <a:srgbClr val="FFFFFF"/>
                </a:highlight>
                <a:latin typeface="Roboto Mono"/>
                <a:ea typeface="Roboto Mono"/>
                <a:cs typeface="Roboto Mono"/>
                <a:sym typeface="Roboto Mono"/>
              </a:rPr>
              <a:t>false</a:t>
            </a:r>
            <a:r>
              <a:rPr lang="en" sz="1300">
                <a:solidFill>
                  <a:srgbClr val="000000"/>
                </a:solidFill>
                <a:highlight>
                  <a:srgbClr val="FFFFFF"/>
                </a:highlight>
              </a:rPr>
              <a:t>:</a:t>
            </a:r>
            <a:endParaRPr sz="1300">
              <a:solidFill>
                <a:srgbClr val="000000"/>
              </a:solidFill>
              <a:highlight>
                <a:srgbClr val="FFFFFF"/>
              </a:highlight>
            </a:endParaRPr>
          </a:p>
          <a:p>
            <a:pPr indent="0" lvl="0" marL="114300" marR="114300" rtl="0" algn="l">
              <a:lnSpc>
                <a:spcPct val="115000"/>
              </a:lnSpc>
              <a:spcBef>
                <a:spcPts val="1200"/>
              </a:spcBef>
              <a:spcAft>
                <a:spcPts val="0"/>
              </a:spcAft>
              <a:buNone/>
            </a:pPr>
            <a:r>
              <a:rPr lang="en" sz="1250">
                <a:solidFill>
                  <a:srgbClr val="0000FF"/>
                </a:solidFill>
                <a:highlight>
                  <a:srgbClr val="FFFFFF"/>
                </a:highlight>
                <a:latin typeface="Courier New"/>
                <a:ea typeface="Courier New"/>
                <a:cs typeface="Courier New"/>
                <a:sym typeface="Courier New"/>
              </a:rPr>
              <a:t>type</a:t>
            </a:r>
            <a:r>
              <a:rPr lang="en" sz="1250">
                <a:solidFill>
                  <a:srgbClr val="188038"/>
                </a:solidFill>
                <a:highlight>
                  <a:srgbClr val="FFFFFF"/>
                </a:highlight>
                <a:latin typeface="Courier New"/>
                <a:ea typeface="Courier New"/>
                <a:cs typeface="Courier New"/>
                <a:sym typeface="Courier New"/>
              </a:rPr>
              <a:t> </a:t>
            </a:r>
            <a:r>
              <a:rPr lang="en" sz="1250">
                <a:solidFill>
                  <a:srgbClr val="1C6277"/>
                </a:solidFill>
                <a:highlight>
                  <a:srgbClr val="FFFFFF"/>
                </a:highlight>
                <a:latin typeface="Courier New"/>
                <a:ea typeface="Courier New"/>
                <a:cs typeface="Courier New"/>
                <a:sym typeface="Courier New"/>
              </a:rPr>
              <a:t>MyBool</a:t>
            </a:r>
            <a:r>
              <a:rPr lang="en" sz="1250">
                <a:solidFill>
                  <a:srgbClr val="188038"/>
                </a:solidFill>
                <a:highlight>
                  <a:srgbClr val="FFFFFF"/>
                </a:highlight>
                <a:latin typeface="Courier New"/>
                <a:ea typeface="Courier New"/>
                <a:cs typeface="Courier New"/>
                <a:sym typeface="Courier New"/>
              </a:rPr>
              <a:t> = </a:t>
            </a:r>
            <a:r>
              <a:rPr lang="en" sz="1250">
                <a:solidFill>
                  <a:srgbClr val="1C6277"/>
                </a:solidFill>
                <a:highlight>
                  <a:srgbClr val="FFFFFF"/>
                </a:highlight>
                <a:latin typeface="Courier New"/>
                <a:ea typeface="Courier New"/>
                <a:cs typeface="Courier New"/>
                <a:sym typeface="Courier New"/>
              </a:rPr>
              <a:t>true</a:t>
            </a:r>
            <a:r>
              <a:rPr lang="en" sz="1250">
                <a:solidFill>
                  <a:srgbClr val="188038"/>
                </a:solidFill>
                <a:highlight>
                  <a:srgbClr val="FFFFFF"/>
                </a:highlight>
                <a:latin typeface="Courier New"/>
                <a:ea typeface="Courier New"/>
                <a:cs typeface="Courier New"/>
                <a:sym typeface="Courier New"/>
              </a:rPr>
              <a:t> | </a:t>
            </a:r>
            <a:r>
              <a:rPr lang="en" sz="1250">
                <a:solidFill>
                  <a:srgbClr val="1C6277"/>
                </a:solidFill>
                <a:highlight>
                  <a:srgbClr val="FFFFFF"/>
                </a:highlight>
                <a:latin typeface="Courier New"/>
                <a:ea typeface="Courier New"/>
                <a:cs typeface="Courier New"/>
                <a:sym typeface="Courier New"/>
              </a:rPr>
              <a:t>false</a:t>
            </a:r>
            <a:r>
              <a:rPr lang="en" sz="1250">
                <a:solidFill>
                  <a:srgbClr val="188038"/>
                </a:solidFill>
                <a:highlight>
                  <a:srgbClr val="FFFFFF"/>
                </a:highlight>
                <a:latin typeface="Courier New"/>
                <a:ea typeface="Courier New"/>
                <a:cs typeface="Courier New"/>
                <a:sym typeface="Courier New"/>
              </a:rPr>
              <a:t>;</a:t>
            </a:r>
            <a:endParaRPr sz="1250">
              <a:solidFill>
                <a:srgbClr val="188038"/>
              </a:solidFill>
              <a:highlight>
                <a:srgbClr val="FFFFFF"/>
              </a:highlight>
              <a:latin typeface="Courier New"/>
              <a:ea typeface="Courier New"/>
              <a:cs typeface="Courier New"/>
              <a:sym typeface="Courier New"/>
            </a:endParaRPr>
          </a:p>
          <a:p>
            <a:pPr indent="0" lvl="0" marL="266700" marR="266700" rtl="0" algn="l">
              <a:lnSpc>
                <a:spcPct val="115000"/>
              </a:lnSpc>
              <a:spcBef>
                <a:spcPts val="0"/>
              </a:spcBef>
              <a:spcAft>
                <a:spcPts val="0"/>
              </a:spcAft>
              <a:buNone/>
            </a:pPr>
            <a:r>
              <a:rPr lang="en" sz="1300">
                <a:solidFill>
                  <a:schemeClr val="hlink"/>
                </a:solidFill>
                <a:highlight>
                  <a:srgbClr val="FFFFFF"/>
                </a:highlight>
                <a:uFill>
                  <a:noFill/>
                </a:uFill>
                <a:latin typeface="Arial"/>
                <a:ea typeface="Arial"/>
                <a:cs typeface="Arial"/>
                <a:sym typeface="Arial"/>
                <a:hlinkClick r:id="rId3"/>
              </a:rPr>
              <a:t>Try</a:t>
            </a:r>
            <a:endParaRPr sz="1300">
              <a:solidFill>
                <a:schemeClr val="hlink"/>
              </a:solidFill>
              <a:highlight>
                <a:srgbClr val="FFFFFF"/>
              </a:highlight>
              <a:uFill>
                <a:noFill/>
              </a:uFill>
              <a:latin typeface="Arial"/>
              <a:ea typeface="Arial"/>
              <a:cs typeface="Arial"/>
              <a:sym typeface="Arial"/>
              <a:hlinkClick r:id="rId4"/>
            </a:endParaRPr>
          </a:p>
          <a:p>
            <a:pPr indent="0" lvl="0" marL="0" rtl="0" algn="l">
              <a:lnSpc>
                <a:spcPct val="115000"/>
              </a:lnSpc>
              <a:spcBef>
                <a:spcPts val="1200"/>
              </a:spcBef>
              <a:spcAft>
                <a:spcPts val="0"/>
              </a:spcAft>
              <a:buNone/>
            </a:pPr>
            <a:r>
              <a:rPr i="1" lang="en" sz="1300">
                <a:solidFill>
                  <a:srgbClr val="000000"/>
                </a:solidFill>
                <a:highlight>
                  <a:srgbClr val="FFFFFF"/>
                </a:highlight>
              </a:rPr>
              <a:t>Note:</a:t>
            </a:r>
            <a:r>
              <a:rPr lang="en" sz="1300">
                <a:solidFill>
                  <a:srgbClr val="000000"/>
                </a:solidFill>
                <a:highlight>
                  <a:srgbClr val="FFFFFF"/>
                </a:highlight>
              </a:rPr>
              <a:t> If you hover over </a:t>
            </a:r>
            <a:r>
              <a:rPr lang="en" sz="1300">
                <a:solidFill>
                  <a:srgbClr val="188038"/>
                </a:solidFill>
                <a:highlight>
                  <a:srgbClr val="FFFFFF"/>
                </a:highlight>
                <a:latin typeface="Roboto Mono"/>
                <a:ea typeface="Roboto Mono"/>
                <a:cs typeface="Roboto Mono"/>
                <a:sym typeface="Roboto Mono"/>
              </a:rPr>
              <a:t>MyBool</a:t>
            </a:r>
            <a:r>
              <a:rPr lang="en" sz="1300">
                <a:solidFill>
                  <a:srgbClr val="000000"/>
                </a:solidFill>
                <a:highlight>
                  <a:srgbClr val="FFFFFF"/>
                </a:highlight>
              </a:rPr>
              <a:t> above, you’ll see that it is classed as </a:t>
            </a:r>
            <a:r>
              <a:rPr lang="en" sz="1300">
                <a:solidFill>
                  <a:srgbClr val="188038"/>
                </a:solidFill>
                <a:highlight>
                  <a:srgbClr val="FFFFFF"/>
                </a:highlight>
                <a:latin typeface="Roboto Mono"/>
                <a:ea typeface="Roboto Mono"/>
                <a:cs typeface="Roboto Mono"/>
                <a:sym typeface="Roboto Mono"/>
              </a:rPr>
              <a:t>boolean</a:t>
            </a:r>
            <a:r>
              <a:rPr lang="en" sz="1300">
                <a:solidFill>
                  <a:srgbClr val="000000"/>
                </a:solidFill>
                <a:highlight>
                  <a:srgbClr val="FFFFFF"/>
                </a:highlight>
              </a:rPr>
              <a:t>. That’s a property of the Structural Type System. More on this below.</a:t>
            </a:r>
            <a:endParaRPr sz="1300">
              <a:solidFill>
                <a:srgbClr val="000000"/>
              </a:solidFill>
              <a:highlight>
                <a:srgbClr val="FFFFFF"/>
              </a:highlight>
            </a:endParaRPr>
          </a:p>
          <a:p>
            <a:pPr indent="0" lvl="0" marL="0" rtl="0" algn="l">
              <a:lnSpc>
                <a:spcPct val="115000"/>
              </a:lnSpc>
              <a:spcBef>
                <a:spcPts val="1200"/>
              </a:spcBef>
              <a:spcAft>
                <a:spcPts val="0"/>
              </a:spcAft>
              <a:buNone/>
            </a:pPr>
            <a:r>
              <a:rPr lang="en" sz="1300">
                <a:solidFill>
                  <a:srgbClr val="000000"/>
                </a:solidFill>
                <a:highlight>
                  <a:srgbClr val="FFFFFF"/>
                </a:highlight>
              </a:rPr>
              <a:t>A popular use-case for union types is to describe the set of </a:t>
            </a:r>
            <a:r>
              <a:rPr lang="en" sz="1300">
                <a:solidFill>
                  <a:srgbClr val="188038"/>
                </a:solidFill>
                <a:highlight>
                  <a:srgbClr val="FFFFFF"/>
                </a:highlight>
                <a:latin typeface="Roboto Mono"/>
                <a:ea typeface="Roboto Mono"/>
                <a:cs typeface="Roboto Mono"/>
                <a:sym typeface="Roboto Mono"/>
              </a:rPr>
              <a:t>string</a:t>
            </a:r>
            <a:r>
              <a:rPr lang="en" sz="1300">
                <a:solidFill>
                  <a:srgbClr val="000000"/>
                </a:solidFill>
                <a:highlight>
                  <a:srgbClr val="FFFFFF"/>
                </a:highlight>
              </a:rPr>
              <a:t> or </a:t>
            </a:r>
            <a:r>
              <a:rPr lang="en" sz="1300">
                <a:solidFill>
                  <a:srgbClr val="188038"/>
                </a:solidFill>
                <a:highlight>
                  <a:srgbClr val="FFFFFF"/>
                </a:highlight>
                <a:latin typeface="Roboto Mono"/>
                <a:ea typeface="Roboto Mono"/>
                <a:cs typeface="Roboto Mono"/>
                <a:sym typeface="Roboto Mono"/>
              </a:rPr>
              <a:t>number</a:t>
            </a:r>
            <a:r>
              <a:rPr lang="en" sz="1300">
                <a:solidFill>
                  <a:srgbClr val="000000"/>
                </a:solidFill>
                <a:highlight>
                  <a:srgbClr val="FFFFFF"/>
                </a:highlight>
              </a:rPr>
              <a:t> </a:t>
            </a:r>
            <a:r>
              <a:rPr lang="en" sz="1300" u="sng">
                <a:solidFill>
                  <a:schemeClr val="hlink"/>
                </a:solidFill>
                <a:highlight>
                  <a:srgbClr val="FFFFFF"/>
                </a:highlight>
                <a:hlinkClick r:id="rId5"/>
              </a:rPr>
              <a:t>literals</a:t>
            </a:r>
            <a:r>
              <a:rPr lang="en" sz="1300">
                <a:solidFill>
                  <a:srgbClr val="000000"/>
                </a:solidFill>
                <a:highlight>
                  <a:srgbClr val="FFFFFF"/>
                </a:highlight>
              </a:rPr>
              <a:t> that a value is allowed to be:</a:t>
            </a:r>
            <a:endParaRPr sz="1300">
              <a:solidFill>
                <a:srgbClr val="000000"/>
              </a:solidFill>
              <a:highlight>
                <a:srgbClr val="FFFFFF"/>
              </a:highlight>
            </a:endParaRPr>
          </a:p>
          <a:p>
            <a:pPr indent="0" lvl="0" marL="114300" marR="114300" rtl="0" algn="l">
              <a:lnSpc>
                <a:spcPct val="115000"/>
              </a:lnSpc>
              <a:spcBef>
                <a:spcPts val="1200"/>
              </a:spcBef>
              <a:spcAft>
                <a:spcPts val="0"/>
              </a:spcAft>
              <a:buNone/>
            </a:pPr>
            <a:r>
              <a:rPr lang="en" sz="1250">
                <a:solidFill>
                  <a:srgbClr val="0000FF"/>
                </a:solidFill>
                <a:highlight>
                  <a:srgbClr val="FFFFFF"/>
                </a:highlight>
                <a:latin typeface="Courier New"/>
                <a:ea typeface="Courier New"/>
                <a:cs typeface="Courier New"/>
                <a:sym typeface="Courier New"/>
              </a:rPr>
              <a:t>type</a:t>
            </a:r>
            <a:r>
              <a:rPr lang="en" sz="1250">
                <a:solidFill>
                  <a:srgbClr val="188038"/>
                </a:solidFill>
                <a:highlight>
                  <a:srgbClr val="FFFFFF"/>
                </a:highlight>
                <a:latin typeface="Courier New"/>
                <a:ea typeface="Courier New"/>
                <a:cs typeface="Courier New"/>
                <a:sym typeface="Courier New"/>
              </a:rPr>
              <a:t> </a:t>
            </a:r>
            <a:r>
              <a:rPr lang="en" sz="1250">
                <a:solidFill>
                  <a:srgbClr val="1C6277"/>
                </a:solidFill>
                <a:highlight>
                  <a:srgbClr val="FFFFFF"/>
                </a:highlight>
                <a:latin typeface="Courier New"/>
                <a:ea typeface="Courier New"/>
                <a:cs typeface="Courier New"/>
                <a:sym typeface="Courier New"/>
              </a:rPr>
              <a:t>WindowStates</a:t>
            </a:r>
            <a:r>
              <a:rPr lang="en" sz="1250">
                <a:solidFill>
                  <a:srgbClr val="188038"/>
                </a:solidFill>
                <a:highlight>
                  <a:srgbClr val="FFFFFF"/>
                </a:highlight>
                <a:latin typeface="Courier New"/>
                <a:ea typeface="Courier New"/>
                <a:cs typeface="Courier New"/>
                <a:sym typeface="Courier New"/>
              </a:rPr>
              <a:t> = </a:t>
            </a:r>
            <a:r>
              <a:rPr lang="en" sz="1250">
                <a:solidFill>
                  <a:srgbClr val="A31515"/>
                </a:solidFill>
                <a:highlight>
                  <a:srgbClr val="FFFFFF"/>
                </a:highlight>
                <a:latin typeface="Courier New"/>
                <a:ea typeface="Courier New"/>
                <a:cs typeface="Courier New"/>
                <a:sym typeface="Courier New"/>
              </a:rPr>
              <a:t>"open"</a:t>
            </a:r>
            <a:r>
              <a:rPr lang="en" sz="1250">
                <a:solidFill>
                  <a:srgbClr val="188038"/>
                </a:solidFill>
                <a:highlight>
                  <a:srgbClr val="FFFFFF"/>
                </a:highlight>
                <a:latin typeface="Courier New"/>
                <a:ea typeface="Courier New"/>
                <a:cs typeface="Courier New"/>
                <a:sym typeface="Courier New"/>
              </a:rPr>
              <a:t> | </a:t>
            </a:r>
            <a:r>
              <a:rPr lang="en" sz="1250">
                <a:solidFill>
                  <a:srgbClr val="A31515"/>
                </a:solidFill>
                <a:highlight>
                  <a:srgbClr val="FFFFFF"/>
                </a:highlight>
                <a:latin typeface="Courier New"/>
                <a:ea typeface="Courier New"/>
                <a:cs typeface="Courier New"/>
                <a:sym typeface="Courier New"/>
              </a:rPr>
              <a:t>"closed"</a:t>
            </a:r>
            <a:r>
              <a:rPr lang="en" sz="1250">
                <a:solidFill>
                  <a:srgbClr val="188038"/>
                </a:solidFill>
                <a:highlight>
                  <a:srgbClr val="FFFFFF"/>
                </a:highlight>
                <a:latin typeface="Courier New"/>
                <a:ea typeface="Courier New"/>
                <a:cs typeface="Courier New"/>
                <a:sym typeface="Courier New"/>
              </a:rPr>
              <a:t> | </a:t>
            </a:r>
            <a:r>
              <a:rPr lang="en" sz="1250">
                <a:solidFill>
                  <a:srgbClr val="A31515"/>
                </a:solidFill>
                <a:highlight>
                  <a:srgbClr val="FFFFFF"/>
                </a:highlight>
                <a:latin typeface="Courier New"/>
                <a:ea typeface="Courier New"/>
                <a:cs typeface="Courier New"/>
                <a:sym typeface="Courier New"/>
              </a:rPr>
              <a:t>"minimized"</a:t>
            </a:r>
            <a:r>
              <a:rPr lang="en" sz="1250">
                <a:solidFill>
                  <a:srgbClr val="188038"/>
                </a:solidFill>
                <a:highlight>
                  <a:srgbClr val="FFFFFF"/>
                </a:highlight>
                <a:latin typeface="Courier New"/>
                <a:ea typeface="Courier New"/>
                <a:cs typeface="Courier New"/>
                <a:sym typeface="Courier New"/>
              </a:rPr>
              <a:t>;</a:t>
            </a:r>
            <a:endParaRPr sz="1250">
              <a:solidFill>
                <a:srgbClr val="188038"/>
              </a:solidFill>
              <a:highlight>
                <a:srgbClr val="FFFFFF"/>
              </a:highlight>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lang="en" sz="1250">
                <a:solidFill>
                  <a:srgbClr val="0000FF"/>
                </a:solidFill>
                <a:highlight>
                  <a:srgbClr val="FFFFFF"/>
                </a:highlight>
                <a:latin typeface="Courier New"/>
                <a:ea typeface="Courier New"/>
                <a:cs typeface="Courier New"/>
                <a:sym typeface="Courier New"/>
              </a:rPr>
              <a:t>type</a:t>
            </a:r>
            <a:r>
              <a:rPr lang="en" sz="1250">
                <a:solidFill>
                  <a:srgbClr val="188038"/>
                </a:solidFill>
                <a:highlight>
                  <a:srgbClr val="FFFFFF"/>
                </a:highlight>
                <a:latin typeface="Courier New"/>
                <a:ea typeface="Courier New"/>
                <a:cs typeface="Courier New"/>
                <a:sym typeface="Courier New"/>
              </a:rPr>
              <a:t> </a:t>
            </a:r>
            <a:r>
              <a:rPr lang="en" sz="1250">
                <a:solidFill>
                  <a:srgbClr val="1C6277"/>
                </a:solidFill>
                <a:highlight>
                  <a:srgbClr val="FFFFFF"/>
                </a:highlight>
                <a:latin typeface="Courier New"/>
                <a:ea typeface="Courier New"/>
                <a:cs typeface="Courier New"/>
                <a:sym typeface="Courier New"/>
              </a:rPr>
              <a:t>LockStates</a:t>
            </a:r>
            <a:r>
              <a:rPr lang="en" sz="1250">
                <a:solidFill>
                  <a:srgbClr val="188038"/>
                </a:solidFill>
                <a:highlight>
                  <a:srgbClr val="FFFFFF"/>
                </a:highlight>
                <a:latin typeface="Courier New"/>
                <a:ea typeface="Courier New"/>
                <a:cs typeface="Courier New"/>
                <a:sym typeface="Courier New"/>
              </a:rPr>
              <a:t> = </a:t>
            </a:r>
            <a:r>
              <a:rPr lang="en" sz="1250">
                <a:solidFill>
                  <a:srgbClr val="A31515"/>
                </a:solidFill>
                <a:highlight>
                  <a:srgbClr val="FFFFFF"/>
                </a:highlight>
                <a:latin typeface="Courier New"/>
                <a:ea typeface="Courier New"/>
                <a:cs typeface="Courier New"/>
                <a:sym typeface="Courier New"/>
              </a:rPr>
              <a:t>"locked"</a:t>
            </a:r>
            <a:r>
              <a:rPr lang="en" sz="1250">
                <a:solidFill>
                  <a:srgbClr val="188038"/>
                </a:solidFill>
                <a:highlight>
                  <a:srgbClr val="FFFFFF"/>
                </a:highlight>
                <a:latin typeface="Courier New"/>
                <a:ea typeface="Courier New"/>
                <a:cs typeface="Courier New"/>
                <a:sym typeface="Courier New"/>
              </a:rPr>
              <a:t> | </a:t>
            </a:r>
            <a:r>
              <a:rPr lang="en" sz="1250">
                <a:solidFill>
                  <a:srgbClr val="A31515"/>
                </a:solidFill>
                <a:highlight>
                  <a:srgbClr val="FFFFFF"/>
                </a:highlight>
                <a:latin typeface="Courier New"/>
                <a:ea typeface="Courier New"/>
                <a:cs typeface="Courier New"/>
                <a:sym typeface="Courier New"/>
              </a:rPr>
              <a:t>"unlocked"</a:t>
            </a:r>
            <a:r>
              <a:rPr lang="en" sz="1250">
                <a:solidFill>
                  <a:srgbClr val="188038"/>
                </a:solidFill>
                <a:highlight>
                  <a:srgbClr val="FFFFFF"/>
                </a:highlight>
                <a:latin typeface="Courier New"/>
                <a:ea typeface="Courier New"/>
                <a:cs typeface="Courier New"/>
                <a:sym typeface="Courier New"/>
              </a:rPr>
              <a:t>;</a:t>
            </a:r>
            <a:endParaRPr sz="1250">
              <a:solidFill>
                <a:srgbClr val="188038"/>
              </a:solidFill>
              <a:highlight>
                <a:srgbClr val="FFFFFF"/>
              </a:highlight>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lang="en" sz="1250">
                <a:solidFill>
                  <a:srgbClr val="0000FF"/>
                </a:solidFill>
                <a:highlight>
                  <a:srgbClr val="FFFFFF"/>
                </a:highlight>
                <a:latin typeface="Courier New"/>
                <a:ea typeface="Courier New"/>
                <a:cs typeface="Courier New"/>
                <a:sym typeface="Courier New"/>
              </a:rPr>
              <a:t>type</a:t>
            </a:r>
            <a:r>
              <a:rPr lang="en" sz="1250">
                <a:solidFill>
                  <a:srgbClr val="188038"/>
                </a:solidFill>
                <a:highlight>
                  <a:srgbClr val="FFFFFF"/>
                </a:highlight>
                <a:latin typeface="Courier New"/>
                <a:ea typeface="Courier New"/>
                <a:cs typeface="Courier New"/>
                <a:sym typeface="Courier New"/>
              </a:rPr>
              <a:t> </a:t>
            </a:r>
            <a:r>
              <a:rPr lang="en" sz="1250">
                <a:solidFill>
                  <a:srgbClr val="1C6277"/>
                </a:solidFill>
                <a:highlight>
                  <a:srgbClr val="FFFFFF"/>
                </a:highlight>
                <a:latin typeface="Courier New"/>
                <a:ea typeface="Courier New"/>
                <a:cs typeface="Courier New"/>
                <a:sym typeface="Courier New"/>
              </a:rPr>
              <a:t>PositiveOddNumbersUnderTen</a:t>
            </a:r>
            <a:r>
              <a:rPr lang="en" sz="1250">
                <a:solidFill>
                  <a:srgbClr val="188038"/>
                </a:solidFill>
                <a:highlight>
                  <a:srgbClr val="FFFFFF"/>
                </a:highlight>
                <a:latin typeface="Courier New"/>
                <a:ea typeface="Courier New"/>
                <a:cs typeface="Courier New"/>
                <a:sym typeface="Courier New"/>
              </a:rPr>
              <a:t> = </a:t>
            </a:r>
            <a:r>
              <a:rPr lang="en" sz="1250">
                <a:solidFill>
                  <a:srgbClr val="098658"/>
                </a:solidFill>
                <a:highlight>
                  <a:srgbClr val="FFFFFF"/>
                </a:highlight>
                <a:latin typeface="Courier New"/>
                <a:ea typeface="Courier New"/>
                <a:cs typeface="Courier New"/>
                <a:sym typeface="Courier New"/>
              </a:rPr>
              <a:t>1</a:t>
            </a:r>
            <a:r>
              <a:rPr lang="en" sz="1250">
                <a:solidFill>
                  <a:srgbClr val="188038"/>
                </a:solidFill>
                <a:highlight>
                  <a:srgbClr val="FFFFFF"/>
                </a:highlight>
                <a:latin typeface="Courier New"/>
                <a:ea typeface="Courier New"/>
                <a:cs typeface="Courier New"/>
                <a:sym typeface="Courier New"/>
              </a:rPr>
              <a:t> | </a:t>
            </a:r>
            <a:r>
              <a:rPr lang="en" sz="1250">
                <a:solidFill>
                  <a:srgbClr val="098658"/>
                </a:solidFill>
                <a:highlight>
                  <a:srgbClr val="FFFFFF"/>
                </a:highlight>
                <a:latin typeface="Courier New"/>
                <a:ea typeface="Courier New"/>
                <a:cs typeface="Courier New"/>
                <a:sym typeface="Courier New"/>
              </a:rPr>
              <a:t>3</a:t>
            </a:r>
            <a:r>
              <a:rPr lang="en" sz="1250">
                <a:solidFill>
                  <a:srgbClr val="188038"/>
                </a:solidFill>
                <a:highlight>
                  <a:srgbClr val="FFFFFF"/>
                </a:highlight>
                <a:latin typeface="Courier New"/>
                <a:ea typeface="Courier New"/>
                <a:cs typeface="Courier New"/>
                <a:sym typeface="Courier New"/>
              </a:rPr>
              <a:t> | </a:t>
            </a:r>
            <a:r>
              <a:rPr lang="en" sz="1250">
                <a:solidFill>
                  <a:srgbClr val="098658"/>
                </a:solidFill>
                <a:highlight>
                  <a:srgbClr val="FFFFFF"/>
                </a:highlight>
                <a:latin typeface="Courier New"/>
                <a:ea typeface="Courier New"/>
                <a:cs typeface="Courier New"/>
                <a:sym typeface="Courier New"/>
              </a:rPr>
              <a:t>5</a:t>
            </a:r>
            <a:r>
              <a:rPr lang="en" sz="1250">
                <a:solidFill>
                  <a:srgbClr val="188038"/>
                </a:solidFill>
                <a:highlight>
                  <a:srgbClr val="FFFFFF"/>
                </a:highlight>
                <a:latin typeface="Courier New"/>
                <a:ea typeface="Courier New"/>
                <a:cs typeface="Courier New"/>
                <a:sym typeface="Courier New"/>
              </a:rPr>
              <a:t> | </a:t>
            </a:r>
            <a:r>
              <a:rPr lang="en" sz="1250">
                <a:solidFill>
                  <a:srgbClr val="098658"/>
                </a:solidFill>
                <a:highlight>
                  <a:srgbClr val="FFFFFF"/>
                </a:highlight>
                <a:latin typeface="Courier New"/>
                <a:ea typeface="Courier New"/>
                <a:cs typeface="Courier New"/>
                <a:sym typeface="Courier New"/>
              </a:rPr>
              <a:t>7</a:t>
            </a:r>
            <a:r>
              <a:rPr lang="en" sz="1250">
                <a:solidFill>
                  <a:srgbClr val="188038"/>
                </a:solidFill>
                <a:highlight>
                  <a:srgbClr val="FFFFFF"/>
                </a:highlight>
                <a:latin typeface="Courier New"/>
                <a:ea typeface="Courier New"/>
                <a:cs typeface="Courier New"/>
                <a:sym typeface="Courier New"/>
              </a:rPr>
              <a:t> | </a:t>
            </a:r>
            <a:r>
              <a:rPr lang="en" sz="1250">
                <a:solidFill>
                  <a:srgbClr val="098658"/>
                </a:solidFill>
                <a:highlight>
                  <a:srgbClr val="FFFFFF"/>
                </a:highlight>
                <a:latin typeface="Courier New"/>
                <a:ea typeface="Courier New"/>
                <a:cs typeface="Courier New"/>
                <a:sym typeface="Courier New"/>
              </a:rPr>
              <a:t>9</a:t>
            </a:r>
            <a:r>
              <a:rPr lang="en" sz="1250">
                <a:solidFill>
                  <a:srgbClr val="188038"/>
                </a:solidFill>
                <a:highlight>
                  <a:srgbClr val="FFFFFF"/>
                </a:highlight>
                <a:latin typeface="Courier New"/>
                <a:ea typeface="Courier New"/>
                <a:cs typeface="Courier New"/>
                <a:sym typeface="Courier New"/>
              </a:rPr>
              <a:t>;</a:t>
            </a:r>
            <a:endParaRPr sz="1250">
              <a:solidFill>
                <a:srgbClr val="188038"/>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type="title"/>
          </p:nvPr>
        </p:nvSpPr>
        <p:spPr>
          <a:xfrm>
            <a:off x="0" y="0"/>
            <a:ext cx="9144000" cy="5143500"/>
          </a:xfrm>
          <a:prstGeom prst="rect">
            <a:avLst/>
          </a:prstGeom>
          <a:solidFill>
            <a:schemeClr val="lt1"/>
          </a:solidFill>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lang="en" sz="1500">
                <a:solidFill>
                  <a:srgbClr val="000000"/>
                </a:solidFill>
                <a:highlight>
                  <a:srgbClr val="FFFFFF"/>
                </a:highlight>
              </a:rPr>
              <a:t>Unions provide a way to handle different types too. For example, you may have a function that takes an </a:t>
            </a:r>
            <a:r>
              <a:rPr lang="en" sz="1500">
                <a:solidFill>
                  <a:srgbClr val="188038"/>
                </a:solidFill>
                <a:highlight>
                  <a:srgbClr val="FFFFFF"/>
                </a:highlight>
                <a:latin typeface="Roboto Mono"/>
                <a:ea typeface="Roboto Mono"/>
                <a:cs typeface="Roboto Mono"/>
                <a:sym typeface="Roboto Mono"/>
              </a:rPr>
              <a:t>array</a:t>
            </a:r>
            <a:r>
              <a:rPr lang="en" sz="1500">
                <a:solidFill>
                  <a:srgbClr val="000000"/>
                </a:solidFill>
                <a:highlight>
                  <a:srgbClr val="FFFFFF"/>
                </a:highlight>
              </a:rPr>
              <a:t> or a </a:t>
            </a:r>
            <a:r>
              <a:rPr lang="en" sz="1500">
                <a:solidFill>
                  <a:srgbClr val="188038"/>
                </a:solidFill>
                <a:highlight>
                  <a:srgbClr val="FFFFFF"/>
                </a:highlight>
                <a:latin typeface="Roboto Mono"/>
                <a:ea typeface="Roboto Mono"/>
                <a:cs typeface="Roboto Mono"/>
                <a:sym typeface="Roboto Mono"/>
              </a:rPr>
              <a:t>string</a:t>
            </a:r>
            <a:r>
              <a:rPr lang="en" sz="1500">
                <a:solidFill>
                  <a:srgbClr val="000000"/>
                </a:solidFill>
                <a:highlight>
                  <a:srgbClr val="FFFFFF"/>
                </a:highlight>
              </a:rPr>
              <a:t>:</a:t>
            </a:r>
            <a:endParaRPr sz="1500">
              <a:solidFill>
                <a:srgbClr val="000000"/>
              </a:solidFill>
              <a:highlight>
                <a:srgbClr val="FFFFFF"/>
              </a:highlight>
            </a:endParaRPr>
          </a:p>
          <a:p>
            <a:pPr indent="0" lvl="0" marL="114300" marR="114300" rtl="0" algn="l">
              <a:lnSpc>
                <a:spcPct val="115000"/>
              </a:lnSpc>
              <a:spcBef>
                <a:spcPts val="1200"/>
              </a:spcBef>
              <a:spcAft>
                <a:spcPts val="0"/>
              </a:spcAft>
              <a:buNone/>
            </a:pPr>
            <a:r>
              <a:rPr lang="en" sz="1450">
                <a:solidFill>
                  <a:srgbClr val="0000FF"/>
                </a:solidFill>
                <a:highlight>
                  <a:srgbClr val="FFFFFF"/>
                </a:highlight>
                <a:latin typeface="Courier New"/>
                <a:ea typeface="Courier New"/>
                <a:cs typeface="Courier New"/>
                <a:sym typeface="Courier New"/>
              </a:rPr>
              <a:t>function</a:t>
            </a:r>
            <a:r>
              <a:rPr lang="en" sz="1450">
                <a:solidFill>
                  <a:srgbClr val="188038"/>
                </a:solidFill>
                <a:highlight>
                  <a:srgbClr val="FFFFFF"/>
                </a:highlight>
                <a:latin typeface="Courier New"/>
                <a:ea typeface="Courier New"/>
                <a:cs typeface="Courier New"/>
                <a:sym typeface="Courier New"/>
              </a:rPr>
              <a:t> </a:t>
            </a:r>
            <a:r>
              <a:rPr lang="en" sz="1450">
                <a:solidFill>
                  <a:srgbClr val="795E26"/>
                </a:solidFill>
                <a:highlight>
                  <a:srgbClr val="FFFFFF"/>
                </a:highlight>
                <a:latin typeface="Courier New"/>
                <a:ea typeface="Courier New"/>
                <a:cs typeface="Courier New"/>
                <a:sym typeface="Courier New"/>
              </a:rPr>
              <a:t>getLength</a:t>
            </a:r>
            <a:r>
              <a:rPr lang="en" sz="1450">
                <a:solidFill>
                  <a:srgbClr val="188038"/>
                </a:solidFill>
                <a:highlight>
                  <a:srgbClr val="FFFFFF"/>
                </a:highlight>
                <a:latin typeface="Courier New"/>
                <a:ea typeface="Courier New"/>
                <a:cs typeface="Courier New"/>
                <a:sym typeface="Courier New"/>
              </a:rPr>
              <a:t>(</a:t>
            </a:r>
            <a:r>
              <a:rPr lang="en" sz="1450">
                <a:solidFill>
                  <a:srgbClr val="001080"/>
                </a:solidFill>
                <a:highlight>
                  <a:srgbClr val="FFFFFF"/>
                </a:highlight>
                <a:latin typeface="Courier New"/>
                <a:ea typeface="Courier New"/>
                <a:cs typeface="Courier New"/>
                <a:sym typeface="Courier New"/>
              </a:rPr>
              <a:t>obj</a:t>
            </a:r>
            <a:r>
              <a:rPr lang="en" sz="1450">
                <a:solidFill>
                  <a:srgbClr val="188038"/>
                </a:solidFill>
                <a:highlight>
                  <a:srgbClr val="FFFFFF"/>
                </a:highlight>
                <a:latin typeface="Courier New"/>
                <a:ea typeface="Courier New"/>
                <a:cs typeface="Courier New"/>
                <a:sym typeface="Courier New"/>
              </a:rPr>
              <a:t>: </a:t>
            </a:r>
            <a:r>
              <a:rPr lang="en" sz="1450">
                <a:solidFill>
                  <a:srgbClr val="1C6277"/>
                </a:solidFill>
                <a:highlight>
                  <a:srgbClr val="FFFFFF"/>
                </a:highlight>
                <a:latin typeface="Courier New"/>
                <a:ea typeface="Courier New"/>
                <a:cs typeface="Courier New"/>
                <a:sym typeface="Courier New"/>
              </a:rPr>
              <a:t>string</a:t>
            </a:r>
            <a:r>
              <a:rPr lang="en" sz="1450">
                <a:solidFill>
                  <a:srgbClr val="188038"/>
                </a:solidFill>
                <a:highlight>
                  <a:srgbClr val="FFFFFF"/>
                </a:highlight>
                <a:latin typeface="Courier New"/>
                <a:ea typeface="Courier New"/>
                <a:cs typeface="Courier New"/>
                <a:sym typeface="Courier New"/>
              </a:rPr>
              <a:t> | </a:t>
            </a:r>
            <a:r>
              <a:rPr lang="en" sz="1450">
                <a:solidFill>
                  <a:srgbClr val="1C6277"/>
                </a:solidFill>
                <a:highlight>
                  <a:srgbClr val="FFFFFF"/>
                </a:highlight>
                <a:latin typeface="Courier New"/>
                <a:ea typeface="Courier New"/>
                <a:cs typeface="Courier New"/>
                <a:sym typeface="Courier New"/>
              </a:rPr>
              <a:t>string</a:t>
            </a:r>
            <a:r>
              <a:rPr lang="en" sz="1450">
                <a:solidFill>
                  <a:srgbClr val="188038"/>
                </a:solidFill>
                <a:highlight>
                  <a:srgbClr val="FFFFFF"/>
                </a:highlight>
                <a:latin typeface="Courier New"/>
                <a:ea typeface="Courier New"/>
                <a:cs typeface="Courier New"/>
                <a:sym typeface="Courier New"/>
              </a:rPr>
              <a:t>[]) {</a:t>
            </a:r>
            <a:endParaRPr sz="1450">
              <a:solidFill>
                <a:srgbClr val="188038"/>
              </a:solidFill>
              <a:highlight>
                <a:srgbClr val="FFFFFF"/>
              </a:highlight>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lang="en" sz="1450">
                <a:solidFill>
                  <a:srgbClr val="188038"/>
                </a:solidFill>
                <a:highlight>
                  <a:srgbClr val="FFFFFF"/>
                </a:highlight>
                <a:latin typeface="Courier New"/>
                <a:ea typeface="Courier New"/>
                <a:cs typeface="Courier New"/>
                <a:sym typeface="Courier New"/>
              </a:rPr>
              <a:t> </a:t>
            </a:r>
            <a:r>
              <a:rPr lang="en" sz="1450">
                <a:solidFill>
                  <a:srgbClr val="AF00DB"/>
                </a:solidFill>
                <a:highlight>
                  <a:srgbClr val="FFFFFF"/>
                </a:highlight>
                <a:latin typeface="Courier New"/>
                <a:ea typeface="Courier New"/>
                <a:cs typeface="Courier New"/>
                <a:sym typeface="Courier New"/>
              </a:rPr>
              <a:t>return</a:t>
            </a:r>
            <a:r>
              <a:rPr lang="en" sz="1450">
                <a:solidFill>
                  <a:srgbClr val="188038"/>
                </a:solidFill>
                <a:highlight>
                  <a:srgbClr val="FFFFFF"/>
                </a:highlight>
                <a:latin typeface="Courier New"/>
                <a:ea typeface="Courier New"/>
                <a:cs typeface="Courier New"/>
                <a:sym typeface="Courier New"/>
              </a:rPr>
              <a:t> </a:t>
            </a:r>
            <a:r>
              <a:rPr lang="en" sz="1450">
                <a:solidFill>
                  <a:srgbClr val="001080"/>
                </a:solidFill>
                <a:highlight>
                  <a:srgbClr val="FFFFFF"/>
                </a:highlight>
                <a:latin typeface="Courier New"/>
                <a:ea typeface="Courier New"/>
                <a:cs typeface="Courier New"/>
                <a:sym typeface="Courier New"/>
              </a:rPr>
              <a:t>obj</a:t>
            </a:r>
            <a:r>
              <a:rPr lang="en" sz="1450">
                <a:solidFill>
                  <a:srgbClr val="188038"/>
                </a:solidFill>
                <a:highlight>
                  <a:srgbClr val="FFFFFF"/>
                </a:highlight>
                <a:latin typeface="Courier New"/>
                <a:ea typeface="Courier New"/>
                <a:cs typeface="Courier New"/>
                <a:sym typeface="Courier New"/>
              </a:rPr>
              <a:t>.</a:t>
            </a:r>
            <a:r>
              <a:rPr lang="en" sz="1450">
                <a:solidFill>
                  <a:srgbClr val="001080"/>
                </a:solidFill>
                <a:highlight>
                  <a:srgbClr val="FFFFFF"/>
                </a:highlight>
                <a:latin typeface="Courier New"/>
                <a:ea typeface="Courier New"/>
                <a:cs typeface="Courier New"/>
                <a:sym typeface="Courier New"/>
              </a:rPr>
              <a:t>length</a:t>
            </a:r>
            <a:r>
              <a:rPr lang="en" sz="1450">
                <a:solidFill>
                  <a:srgbClr val="188038"/>
                </a:solidFill>
                <a:highlight>
                  <a:srgbClr val="FFFFFF"/>
                </a:highlight>
                <a:latin typeface="Courier New"/>
                <a:ea typeface="Courier New"/>
                <a:cs typeface="Courier New"/>
                <a:sym typeface="Courier New"/>
              </a:rPr>
              <a:t>;</a:t>
            </a:r>
            <a:endParaRPr sz="1450">
              <a:solidFill>
                <a:srgbClr val="188038"/>
              </a:solidFill>
              <a:highlight>
                <a:srgbClr val="FFFFFF"/>
              </a:highlight>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lang="en" sz="1450">
                <a:solidFill>
                  <a:srgbClr val="188038"/>
                </a:solidFill>
                <a:highlight>
                  <a:srgbClr val="FFFFFF"/>
                </a:highlight>
                <a:latin typeface="Courier New"/>
                <a:ea typeface="Courier New"/>
                <a:cs typeface="Courier New"/>
                <a:sym typeface="Courier New"/>
              </a:rPr>
              <a:t>}</a:t>
            </a:r>
            <a:endParaRPr sz="1450">
              <a:solidFill>
                <a:srgbClr val="188038"/>
              </a:solidFill>
              <a:highlight>
                <a:srgbClr val="FFFFFF"/>
              </a:highlight>
              <a:latin typeface="Courier New"/>
              <a:ea typeface="Courier New"/>
              <a:cs typeface="Courier New"/>
              <a:sym typeface="Courier New"/>
            </a:endParaRPr>
          </a:p>
          <a:p>
            <a:pPr indent="0" lvl="0" marL="0" rtl="0" algn="l">
              <a:lnSpc>
                <a:spcPct val="130000"/>
              </a:lnSpc>
              <a:spcBef>
                <a:spcPts val="2300"/>
              </a:spcBef>
              <a:spcAft>
                <a:spcPts val="0"/>
              </a:spcAft>
              <a:buNone/>
            </a:pPr>
            <a:r>
              <a:rPr lang="en" sz="1800">
                <a:solidFill>
                  <a:srgbClr val="000000"/>
                </a:solidFill>
                <a:highlight>
                  <a:srgbClr val="FFFFFF"/>
                </a:highlight>
              </a:rPr>
              <a:t>Generics</a:t>
            </a:r>
            <a:endParaRPr sz="1800">
              <a:solidFill>
                <a:srgbClr val="000000"/>
              </a:solidFill>
              <a:highlight>
                <a:srgbClr val="FFFFFF"/>
              </a:highlight>
            </a:endParaRPr>
          </a:p>
          <a:p>
            <a:pPr indent="0" lvl="0" marL="0" rtl="0" algn="l">
              <a:lnSpc>
                <a:spcPct val="115000"/>
              </a:lnSpc>
              <a:spcBef>
                <a:spcPts val="1400"/>
              </a:spcBef>
              <a:spcAft>
                <a:spcPts val="0"/>
              </a:spcAft>
              <a:buNone/>
            </a:pPr>
            <a:r>
              <a:rPr lang="en" sz="1700">
                <a:solidFill>
                  <a:srgbClr val="000000"/>
                </a:solidFill>
                <a:highlight>
                  <a:srgbClr val="FFFFFF"/>
                </a:highlight>
              </a:rPr>
              <a:t>Generics provide variables to types. A common example is an array. An array without generics could contain anything. An array with generics can describe the values that the array contains.</a:t>
            </a:r>
            <a:endParaRPr sz="1700">
              <a:solidFill>
                <a:srgbClr val="000000"/>
              </a:solidFill>
              <a:highlight>
                <a:srgbClr val="FFFFFF"/>
              </a:highlight>
            </a:endParaRPr>
          </a:p>
          <a:p>
            <a:pPr indent="0" lvl="0" marL="114300" marR="114300" rtl="0" algn="l">
              <a:lnSpc>
                <a:spcPct val="115000"/>
              </a:lnSpc>
              <a:spcBef>
                <a:spcPts val="1200"/>
              </a:spcBef>
              <a:spcAft>
                <a:spcPts val="0"/>
              </a:spcAft>
              <a:buNone/>
            </a:pPr>
            <a:r>
              <a:rPr lang="en" sz="1650">
                <a:solidFill>
                  <a:srgbClr val="0000FF"/>
                </a:solidFill>
                <a:highlight>
                  <a:srgbClr val="FFFFFF"/>
                </a:highlight>
                <a:latin typeface="Courier New"/>
                <a:ea typeface="Courier New"/>
                <a:cs typeface="Courier New"/>
                <a:sym typeface="Courier New"/>
              </a:rPr>
              <a:t>type</a:t>
            </a:r>
            <a:r>
              <a:rPr lang="en" sz="1650">
                <a:solidFill>
                  <a:srgbClr val="188038"/>
                </a:solidFill>
                <a:highlight>
                  <a:srgbClr val="FFFFFF"/>
                </a:highlight>
                <a:latin typeface="Courier New"/>
                <a:ea typeface="Courier New"/>
                <a:cs typeface="Courier New"/>
                <a:sym typeface="Courier New"/>
              </a:rPr>
              <a:t> </a:t>
            </a:r>
            <a:r>
              <a:rPr lang="en" sz="1650">
                <a:solidFill>
                  <a:srgbClr val="1C6277"/>
                </a:solidFill>
                <a:highlight>
                  <a:srgbClr val="FFFFFF"/>
                </a:highlight>
                <a:latin typeface="Courier New"/>
                <a:ea typeface="Courier New"/>
                <a:cs typeface="Courier New"/>
                <a:sym typeface="Courier New"/>
              </a:rPr>
              <a:t>StringArray</a:t>
            </a:r>
            <a:r>
              <a:rPr lang="en" sz="1650">
                <a:solidFill>
                  <a:srgbClr val="188038"/>
                </a:solidFill>
                <a:highlight>
                  <a:srgbClr val="FFFFFF"/>
                </a:highlight>
                <a:latin typeface="Courier New"/>
                <a:ea typeface="Courier New"/>
                <a:cs typeface="Courier New"/>
                <a:sym typeface="Courier New"/>
              </a:rPr>
              <a:t> = </a:t>
            </a:r>
            <a:r>
              <a:rPr lang="en" sz="1650">
                <a:solidFill>
                  <a:srgbClr val="1C6277"/>
                </a:solidFill>
                <a:highlight>
                  <a:srgbClr val="FFFFFF"/>
                </a:highlight>
                <a:latin typeface="Courier New"/>
                <a:ea typeface="Courier New"/>
                <a:cs typeface="Courier New"/>
                <a:sym typeface="Courier New"/>
              </a:rPr>
              <a:t>Array</a:t>
            </a:r>
            <a:r>
              <a:rPr lang="en" sz="1650">
                <a:solidFill>
                  <a:srgbClr val="188038"/>
                </a:solidFill>
                <a:highlight>
                  <a:srgbClr val="FFFFFF"/>
                </a:highlight>
                <a:latin typeface="Courier New"/>
                <a:ea typeface="Courier New"/>
                <a:cs typeface="Courier New"/>
                <a:sym typeface="Courier New"/>
              </a:rPr>
              <a:t>&lt;</a:t>
            </a:r>
            <a:r>
              <a:rPr lang="en" sz="1650">
                <a:solidFill>
                  <a:srgbClr val="1C6277"/>
                </a:solidFill>
                <a:highlight>
                  <a:srgbClr val="FFFFFF"/>
                </a:highlight>
                <a:latin typeface="Courier New"/>
                <a:ea typeface="Courier New"/>
                <a:cs typeface="Courier New"/>
                <a:sym typeface="Courier New"/>
              </a:rPr>
              <a:t>string</a:t>
            </a:r>
            <a:r>
              <a:rPr lang="en" sz="1650">
                <a:solidFill>
                  <a:srgbClr val="188038"/>
                </a:solidFill>
                <a:highlight>
                  <a:srgbClr val="FFFFFF"/>
                </a:highlight>
                <a:latin typeface="Courier New"/>
                <a:ea typeface="Courier New"/>
                <a:cs typeface="Courier New"/>
                <a:sym typeface="Courier New"/>
              </a:rPr>
              <a:t>&gt;;</a:t>
            </a:r>
            <a:endParaRPr sz="1650">
              <a:solidFill>
                <a:srgbClr val="188038"/>
              </a:solidFill>
              <a:highlight>
                <a:srgbClr val="FFFFFF"/>
              </a:highlight>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lang="en" sz="1650">
                <a:solidFill>
                  <a:srgbClr val="0000FF"/>
                </a:solidFill>
                <a:highlight>
                  <a:srgbClr val="FFFFFF"/>
                </a:highlight>
                <a:latin typeface="Courier New"/>
                <a:ea typeface="Courier New"/>
                <a:cs typeface="Courier New"/>
                <a:sym typeface="Courier New"/>
              </a:rPr>
              <a:t>type</a:t>
            </a:r>
            <a:r>
              <a:rPr lang="en" sz="1650">
                <a:solidFill>
                  <a:srgbClr val="188038"/>
                </a:solidFill>
                <a:highlight>
                  <a:srgbClr val="FFFFFF"/>
                </a:highlight>
                <a:latin typeface="Courier New"/>
                <a:ea typeface="Courier New"/>
                <a:cs typeface="Courier New"/>
                <a:sym typeface="Courier New"/>
              </a:rPr>
              <a:t> </a:t>
            </a:r>
            <a:r>
              <a:rPr lang="en" sz="1650">
                <a:solidFill>
                  <a:srgbClr val="1C6277"/>
                </a:solidFill>
                <a:highlight>
                  <a:srgbClr val="FFFFFF"/>
                </a:highlight>
                <a:latin typeface="Courier New"/>
                <a:ea typeface="Courier New"/>
                <a:cs typeface="Courier New"/>
                <a:sym typeface="Courier New"/>
              </a:rPr>
              <a:t>NumberArray</a:t>
            </a:r>
            <a:r>
              <a:rPr lang="en" sz="1650">
                <a:solidFill>
                  <a:srgbClr val="188038"/>
                </a:solidFill>
                <a:highlight>
                  <a:srgbClr val="FFFFFF"/>
                </a:highlight>
                <a:latin typeface="Courier New"/>
                <a:ea typeface="Courier New"/>
                <a:cs typeface="Courier New"/>
                <a:sym typeface="Courier New"/>
              </a:rPr>
              <a:t> = </a:t>
            </a:r>
            <a:r>
              <a:rPr lang="en" sz="1650">
                <a:solidFill>
                  <a:srgbClr val="1C6277"/>
                </a:solidFill>
                <a:highlight>
                  <a:srgbClr val="FFFFFF"/>
                </a:highlight>
                <a:latin typeface="Courier New"/>
                <a:ea typeface="Courier New"/>
                <a:cs typeface="Courier New"/>
                <a:sym typeface="Courier New"/>
              </a:rPr>
              <a:t>Array</a:t>
            </a:r>
            <a:r>
              <a:rPr lang="en" sz="1650">
                <a:solidFill>
                  <a:srgbClr val="188038"/>
                </a:solidFill>
                <a:highlight>
                  <a:srgbClr val="FFFFFF"/>
                </a:highlight>
                <a:latin typeface="Courier New"/>
                <a:ea typeface="Courier New"/>
                <a:cs typeface="Courier New"/>
                <a:sym typeface="Courier New"/>
              </a:rPr>
              <a:t>&lt;</a:t>
            </a:r>
            <a:r>
              <a:rPr lang="en" sz="1650">
                <a:solidFill>
                  <a:srgbClr val="1C6277"/>
                </a:solidFill>
                <a:highlight>
                  <a:srgbClr val="FFFFFF"/>
                </a:highlight>
                <a:latin typeface="Courier New"/>
                <a:ea typeface="Courier New"/>
                <a:cs typeface="Courier New"/>
                <a:sym typeface="Courier New"/>
              </a:rPr>
              <a:t>number</a:t>
            </a:r>
            <a:r>
              <a:rPr lang="en" sz="1650">
                <a:solidFill>
                  <a:srgbClr val="188038"/>
                </a:solidFill>
                <a:highlight>
                  <a:srgbClr val="FFFFFF"/>
                </a:highlight>
                <a:latin typeface="Courier New"/>
                <a:ea typeface="Courier New"/>
                <a:cs typeface="Courier New"/>
                <a:sym typeface="Courier New"/>
              </a:rPr>
              <a:t>&gt;;</a:t>
            </a:r>
            <a:endParaRPr sz="1650">
              <a:solidFill>
                <a:srgbClr val="188038"/>
              </a:solidFill>
              <a:highlight>
                <a:srgbClr val="FFFFFF"/>
              </a:highlight>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lang="en" sz="1650">
                <a:solidFill>
                  <a:srgbClr val="0000FF"/>
                </a:solidFill>
                <a:highlight>
                  <a:srgbClr val="FFFFFF"/>
                </a:highlight>
                <a:latin typeface="Courier New"/>
                <a:ea typeface="Courier New"/>
                <a:cs typeface="Courier New"/>
                <a:sym typeface="Courier New"/>
              </a:rPr>
              <a:t>type</a:t>
            </a:r>
            <a:r>
              <a:rPr lang="en" sz="1650">
                <a:solidFill>
                  <a:srgbClr val="188038"/>
                </a:solidFill>
                <a:highlight>
                  <a:srgbClr val="FFFFFF"/>
                </a:highlight>
                <a:latin typeface="Courier New"/>
                <a:ea typeface="Courier New"/>
                <a:cs typeface="Courier New"/>
                <a:sym typeface="Courier New"/>
              </a:rPr>
              <a:t> </a:t>
            </a:r>
            <a:r>
              <a:rPr lang="en" sz="1650">
                <a:solidFill>
                  <a:srgbClr val="1C6277"/>
                </a:solidFill>
                <a:highlight>
                  <a:srgbClr val="FFFFFF"/>
                </a:highlight>
                <a:latin typeface="Courier New"/>
                <a:ea typeface="Courier New"/>
                <a:cs typeface="Courier New"/>
                <a:sym typeface="Courier New"/>
              </a:rPr>
              <a:t>ObjectWithNameArray</a:t>
            </a:r>
            <a:r>
              <a:rPr lang="en" sz="1650">
                <a:solidFill>
                  <a:srgbClr val="188038"/>
                </a:solidFill>
                <a:highlight>
                  <a:srgbClr val="FFFFFF"/>
                </a:highlight>
                <a:latin typeface="Courier New"/>
                <a:ea typeface="Courier New"/>
                <a:cs typeface="Courier New"/>
                <a:sym typeface="Courier New"/>
              </a:rPr>
              <a:t> = </a:t>
            </a:r>
            <a:r>
              <a:rPr lang="en" sz="1650">
                <a:solidFill>
                  <a:srgbClr val="1C6277"/>
                </a:solidFill>
                <a:highlight>
                  <a:srgbClr val="FFFFFF"/>
                </a:highlight>
                <a:latin typeface="Courier New"/>
                <a:ea typeface="Courier New"/>
                <a:cs typeface="Courier New"/>
                <a:sym typeface="Courier New"/>
              </a:rPr>
              <a:t>Array</a:t>
            </a:r>
            <a:r>
              <a:rPr lang="en" sz="1650">
                <a:solidFill>
                  <a:srgbClr val="188038"/>
                </a:solidFill>
                <a:highlight>
                  <a:srgbClr val="FFFFFF"/>
                </a:highlight>
                <a:latin typeface="Courier New"/>
                <a:ea typeface="Courier New"/>
                <a:cs typeface="Courier New"/>
                <a:sym typeface="Courier New"/>
              </a:rPr>
              <a:t>&lt;{ </a:t>
            </a:r>
            <a:r>
              <a:rPr lang="en" sz="1650">
                <a:solidFill>
                  <a:srgbClr val="001080"/>
                </a:solidFill>
                <a:highlight>
                  <a:srgbClr val="FFFFFF"/>
                </a:highlight>
                <a:latin typeface="Courier New"/>
                <a:ea typeface="Courier New"/>
                <a:cs typeface="Courier New"/>
                <a:sym typeface="Courier New"/>
              </a:rPr>
              <a:t>name</a:t>
            </a:r>
            <a:r>
              <a:rPr lang="en" sz="1650">
                <a:solidFill>
                  <a:srgbClr val="188038"/>
                </a:solidFill>
                <a:highlight>
                  <a:srgbClr val="FFFFFF"/>
                </a:highlight>
                <a:latin typeface="Courier New"/>
                <a:ea typeface="Courier New"/>
                <a:cs typeface="Courier New"/>
                <a:sym typeface="Courier New"/>
              </a:rPr>
              <a:t>: </a:t>
            </a:r>
            <a:r>
              <a:rPr lang="en" sz="1650">
                <a:solidFill>
                  <a:srgbClr val="1C6277"/>
                </a:solidFill>
                <a:highlight>
                  <a:srgbClr val="FFFFFF"/>
                </a:highlight>
                <a:latin typeface="Courier New"/>
                <a:ea typeface="Courier New"/>
                <a:cs typeface="Courier New"/>
                <a:sym typeface="Courier New"/>
              </a:rPr>
              <a:t>string</a:t>
            </a:r>
            <a:r>
              <a:rPr lang="en" sz="1650">
                <a:solidFill>
                  <a:srgbClr val="188038"/>
                </a:solidFill>
                <a:highlight>
                  <a:srgbClr val="FFFFFF"/>
                </a:highlight>
                <a:latin typeface="Courier New"/>
                <a:ea typeface="Courier New"/>
                <a:cs typeface="Courier New"/>
                <a:sym typeface="Courier New"/>
              </a:rPr>
              <a:t> }&gt;;</a:t>
            </a:r>
            <a:endParaRPr sz="1650">
              <a:solidFill>
                <a:srgbClr val="188038"/>
              </a:solidFill>
              <a:highlight>
                <a:srgbClr val="FFFFFF"/>
              </a:highlight>
              <a:latin typeface="Courier New"/>
              <a:ea typeface="Courier New"/>
              <a:cs typeface="Courier New"/>
              <a:sym typeface="Courier New"/>
            </a:endParaRPr>
          </a:p>
          <a:p>
            <a:pPr indent="0" lvl="0" marL="114300" marR="114300" rtl="0" algn="l">
              <a:lnSpc>
                <a:spcPct val="115000"/>
              </a:lnSpc>
              <a:spcBef>
                <a:spcPts val="0"/>
              </a:spcBef>
              <a:spcAft>
                <a:spcPts val="0"/>
              </a:spcAft>
              <a:buNone/>
            </a:pPr>
            <a:r>
              <a:t/>
            </a:r>
            <a:endParaRPr sz="1450">
              <a:solidFill>
                <a:srgbClr val="188038"/>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45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6"/>
          <p:cNvSpPr txBox="1"/>
          <p:nvPr>
            <p:ph type="title"/>
          </p:nvPr>
        </p:nvSpPr>
        <p:spPr>
          <a:xfrm>
            <a:off x="66300" y="57750"/>
            <a:ext cx="9003900" cy="50259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sz="1150">
                <a:solidFill>
                  <a:srgbClr val="000000"/>
                </a:solidFill>
                <a:highlight>
                  <a:srgbClr val="FFFFFF"/>
                </a:highlight>
                <a:latin typeface="Courier New"/>
                <a:ea typeface="Courier New"/>
                <a:cs typeface="Courier New"/>
                <a:sym typeface="Courier New"/>
              </a:rPr>
              <a:t>npm install -g typescript</a:t>
            </a:r>
            <a:endParaRPr sz="11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1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1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1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150">
                <a:solidFill>
                  <a:srgbClr val="000000"/>
                </a:solidFill>
                <a:highlight>
                  <a:srgbClr val="FFFFFF"/>
                </a:highlight>
                <a:latin typeface="Courier New"/>
                <a:ea typeface="Courier New"/>
                <a:cs typeface="Courier New"/>
                <a:sym typeface="Courier New"/>
              </a:rPr>
              <a:t>createBrowserRouter(createRoutesFromElements(</a:t>
            </a:r>
            <a:endParaRPr sz="11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150">
                <a:solidFill>
                  <a:srgbClr val="000000"/>
                </a:solidFill>
                <a:highlight>
                  <a:srgbClr val="FFFFFF"/>
                </a:highlight>
                <a:latin typeface="Courier New"/>
                <a:ea typeface="Courier New"/>
                <a:cs typeface="Courier New"/>
                <a:sym typeface="Courier New"/>
              </a:rPr>
              <a:t>&lt;&gt;</a:t>
            </a:r>
            <a:endParaRPr sz="11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150">
                <a:solidFill>
                  <a:srgbClr val="000000"/>
                </a:solidFill>
                <a:highlight>
                  <a:srgbClr val="FFFFFF"/>
                </a:highlight>
                <a:latin typeface="Courier New"/>
                <a:ea typeface="Courier New"/>
                <a:cs typeface="Courier New"/>
                <a:sym typeface="Courier New"/>
              </a:rPr>
              <a:t> &lt;Route   /&gt;</a:t>
            </a:r>
            <a:endParaRPr sz="11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150">
                <a:solidFill>
                  <a:srgbClr val="000000"/>
                </a:solidFill>
                <a:highlight>
                  <a:srgbClr val="FFFFFF"/>
                </a:highlight>
                <a:latin typeface="Courier New"/>
                <a:ea typeface="Courier New"/>
                <a:cs typeface="Courier New"/>
                <a:sym typeface="Courier New"/>
              </a:rPr>
              <a:t> &lt;Route   /&gt;</a:t>
            </a:r>
            <a:endParaRPr sz="11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150">
                <a:solidFill>
                  <a:srgbClr val="000000"/>
                </a:solidFill>
                <a:highlight>
                  <a:srgbClr val="FFFFFF"/>
                </a:highlight>
                <a:latin typeface="Courier New"/>
                <a:ea typeface="Courier New"/>
                <a:cs typeface="Courier New"/>
                <a:sym typeface="Courier New"/>
              </a:rPr>
              <a:t>&lt;/&gt;</a:t>
            </a:r>
            <a:endParaRPr sz="11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150">
                <a:solidFill>
                  <a:srgbClr val="000000"/>
                </a:solidFill>
                <a:highlight>
                  <a:srgbClr val="FFFFFF"/>
                </a:highlight>
                <a:latin typeface="Courier New"/>
                <a:ea typeface="Courier New"/>
                <a:cs typeface="Courier New"/>
                <a:sym typeface="Courier New"/>
              </a:rPr>
              <a:t>))</a:t>
            </a:r>
            <a:endParaRPr sz="1150">
              <a:solidFill>
                <a:srgbClr val="000000"/>
              </a:solidFill>
              <a:highlight>
                <a:srgbClr val="FFFFFF"/>
              </a:highlight>
              <a:latin typeface="Courier New"/>
              <a:ea typeface="Courier New"/>
              <a:cs typeface="Courier New"/>
              <a:sym typeface="Courier New"/>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a:t>
            </a:r>
            <a:endParaRPr/>
          </a:p>
        </p:txBody>
      </p:sp>
      <p:sp>
        <p:nvSpPr>
          <p:cNvPr id="139" name="Google Shape;139;p2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What’s this presentation about? Use this slide to introduce yourself and give a high level overview of the topic you’re about to explain.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First point</a:t>
            </a:r>
            <a:endParaRPr/>
          </a:p>
        </p:txBody>
      </p:sp>
      <p:sp>
        <p:nvSpPr>
          <p:cNvPr id="145" name="Google Shape;145;p28"/>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Lorem ipsum dolor sit amet, consectetur adipiscing elit, sed do eiusmod tempor incididunt ut labore et dolore magna aliqua</a:t>
            </a:r>
            <a:endParaRPr/>
          </a:p>
          <a:p>
            <a:pPr indent="0" lvl="0" marL="0" rtl="0" algn="l">
              <a:spcBef>
                <a:spcPts val="1600"/>
              </a:spcBef>
              <a:spcAft>
                <a:spcPts val="0"/>
              </a:spcAft>
              <a:buNone/>
            </a:pPr>
            <a:r>
              <a:rPr lang="en"/>
              <a:t>Incididunt ut labore et dolore</a:t>
            </a:r>
            <a:endParaRPr/>
          </a:p>
          <a:p>
            <a:pPr indent="0" lvl="0" marL="0" rtl="0" algn="l">
              <a:spcBef>
                <a:spcPts val="1600"/>
              </a:spcBef>
              <a:spcAft>
                <a:spcPts val="1600"/>
              </a:spcAft>
              <a:buNone/>
            </a:pPr>
            <a:r>
              <a:rPr lang="en"/>
              <a:t>Consectetur adipiscing elit, sed do eiusmod tempor incididunt ut labore et dolore magna aliqua.</a:t>
            </a:r>
            <a:endParaRPr/>
          </a:p>
        </p:txBody>
      </p:sp>
      <p:sp>
        <p:nvSpPr>
          <p:cNvPr id="146" name="Google Shape;146;p28"/>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Lorem ipsum dolor sit amet, consectetur adipiscing elit, sed do eiusmod tempor incididunt ut labore et dolore magna aliqua</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Second point</a:t>
            </a:r>
            <a:endParaRPr/>
          </a:p>
        </p:txBody>
      </p:sp>
      <p:sp>
        <p:nvSpPr>
          <p:cNvPr id="152" name="Google Shape;152;p29"/>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Lorem ipsum dolor sit amet, consectetur adipiscing elit, sed do eiusmod tempor incididunt ut labore et dolore magna aliqua</a:t>
            </a:r>
            <a:endParaRPr/>
          </a:p>
          <a:p>
            <a:pPr indent="0" lvl="0" marL="0" rtl="0" algn="l">
              <a:spcBef>
                <a:spcPts val="1600"/>
              </a:spcBef>
              <a:spcAft>
                <a:spcPts val="0"/>
              </a:spcAft>
              <a:buNone/>
            </a:pPr>
            <a:r>
              <a:rPr lang="en"/>
              <a:t>Incididunt ut labore et dolore</a:t>
            </a:r>
            <a:endParaRPr/>
          </a:p>
          <a:p>
            <a:pPr indent="0" lvl="0" marL="0" rtl="0" algn="l">
              <a:spcBef>
                <a:spcPts val="1600"/>
              </a:spcBef>
              <a:spcAft>
                <a:spcPts val="1600"/>
              </a:spcAft>
              <a:buNone/>
            </a:pPr>
            <a:r>
              <a:rPr lang="en"/>
              <a:t>Consectetur adipiscing elit, sed do eiusmod tempor incididunt ut labore et dolore magna aliqua</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30"/>
          <p:cNvSpPr txBox="1"/>
          <p:nvPr>
            <p:ph type="title"/>
          </p:nvPr>
        </p:nvSpPr>
        <p:spPr>
          <a:xfrm>
            <a:off x="311700" y="1249225"/>
            <a:ext cx="8520600" cy="18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xx%</a:t>
            </a:r>
            <a:endParaRPr/>
          </a:p>
        </p:txBody>
      </p:sp>
      <p:sp>
        <p:nvSpPr>
          <p:cNvPr id="158" name="Google Shape;158;p30"/>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Use this slide to show a major stat. It can help enforce the presentation’s main message or argument.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Final point</a:t>
            </a:r>
            <a:endParaRPr/>
          </a:p>
        </p:txBody>
      </p:sp>
      <p:sp>
        <p:nvSpPr>
          <p:cNvPr id="164" name="Google Shape;164;p31"/>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one-line description of it</a:t>
            </a:r>
            <a:endParaRPr/>
          </a:p>
        </p:txBody>
      </p:sp>
      <p:pic>
        <p:nvPicPr>
          <p:cNvPr descr="Black and white image of ladder handles coming out of the water onto a floating dock" id="165" name="Google Shape;165;p31"/>
          <p:cNvPicPr preferRelativeResize="0"/>
          <p:nvPr/>
        </p:nvPicPr>
        <p:blipFill rotWithShape="1">
          <a:blip r:embed="rId3">
            <a:alphaModFix/>
          </a:blip>
          <a:srcRect b="2669" l="27777" r="9107" t="2669"/>
          <a:stretch/>
        </p:blipFill>
        <p:spPr>
          <a:xfrm>
            <a:off x="5355300" y="1069050"/>
            <a:ext cx="3005395" cy="30053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162550" y="164675"/>
            <a:ext cx="8886300" cy="48333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rPr>
              <a:t>Key in react:</a:t>
            </a:r>
            <a:endParaRPr>
              <a:solidFill>
                <a:schemeClr val="dk2"/>
              </a:solidFill>
            </a:endParaRPr>
          </a:p>
          <a:p>
            <a:pPr indent="0" lvl="0" marL="0" rtl="0" algn="l">
              <a:spcBef>
                <a:spcPts val="0"/>
              </a:spcBef>
              <a:spcAft>
                <a:spcPts val="0"/>
              </a:spcAft>
              <a:buNone/>
            </a:pPr>
            <a:r>
              <a:rPr lang="en" sz="2700">
                <a:solidFill>
                  <a:schemeClr val="dk2"/>
                </a:solidFill>
              </a:rPr>
              <a:t>For loop =&gt;مفيش حاجة بترجع منها</a:t>
            </a:r>
            <a:br>
              <a:rPr lang="en" sz="2700">
                <a:solidFill>
                  <a:schemeClr val="dk2"/>
                </a:solidFill>
              </a:rPr>
            </a:br>
            <a:r>
              <a:rPr lang="en" sz="2700">
                <a:solidFill>
                  <a:schemeClr val="dk2"/>
                </a:solidFill>
              </a:rPr>
              <a:t>Map =&gt;دايما بيرجع منها array</a:t>
            </a:r>
            <a:br>
              <a:rPr lang="en" sz="2700">
                <a:solidFill>
                  <a:schemeClr val="dk2"/>
                </a:solidFill>
              </a:rPr>
            </a:br>
            <a:r>
              <a:rPr lang="en" sz="2700">
                <a:solidFill>
                  <a:schemeClr val="dk2"/>
                </a:solidFill>
              </a:rPr>
              <a:t>Key =&gt;لازم يكون لكل item بعمل عليه </a:t>
            </a:r>
            <a:br>
              <a:rPr lang="en" sz="2700">
                <a:solidFill>
                  <a:schemeClr val="dk2"/>
                </a:solidFill>
              </a:rPr>
            </a:br>
            <a:r>
              <a:rPr lang="en" sz="2700">
                <a:solidFill>
                  <a:schemeClr val="dk2"/>
                </a:solidFill>
              </a:rPr>
              <a:t>Map unique key </a:t>
            </a:r>
            <a:br>
              <a:rPr lang="en" sz="2700">
                <a:solidFill>
                  <a:schemeClr val="dk2"/>
                </a:solidFill>
              </a:rPr>
            </a:br>
            <a:r>
              <a:rPr lang="en" sz="2700">
                <a:solidFill>
                  <a:schemeClr val="dk2"/>
                </a:solidFill>
              </a:rPr>
              <a:t>ودا بنعرف من خلاله ايه التغييرات اللي بتحصل على كل item</a:t>
            </a:r>
            <a:endParaRPr sz="2700">
              <a:solidFill>
                <a:schemeClr val="dk2"/>
              </a:solidFill>
            </a:endParaRPr>
          </a:p>
          <a:p>
            <a:pPr indent="0" lvl="0" marL="0" rtl="1" algn="l">
              <a:spcBef>
                <a:spcPts val="0"/>
              </a:spcBef>
              <a:spcAft>
                <a:spcPts val="0"/>
              </a:spcAft>
              <a:buNone/>
            </a:pPr>
            <a:r>
              <a:rPr lang="en" sz="2700">
                <a:solidFill>
                  <a:schemeClr val="dk2"/>
                </a:solidFill>
              </a:rPr>
              <a:t> ممكن نستخدم ال index as a key ⇒</a:t>
            </a:r>
            <a:br>
              <a:rPr lang="en" sz="2700">
                <a:solidFill>
                  <a:schemeClr val="dk2"/>
                </a:solidFill>
              </a:rPr>
            </a:br>
            <a:r>
              <a:rPr lang="en" sz="2700">
                <a:solidFill>
                  <a:schemeClr val="dk2"/>
                </a:solidFill>
              </a:rPr>
              <a:t>ولكن مينفعش ننفذ CRUD operations عليها لما تاخد key with index</a:t>
            </a:r>
            <a:endParaRPr sz="270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2"/>
          <p:cNvSpPr txBox="1"/>
          <p:nvPr>
            <p:ph idx="4294967295" type="title"/>
          </p:nvPr>
        </p:nvSpPr>
        <p:spPr>
          <a:xfrm>
            <a:off x="773700" y="1663450"/>
            <a:ext cx="75966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“This is a super-important quote”</a:t>
            </a:r>
            <a:endParaRPr>
              <a:solidFill>
                <a:schemeClr val="lt2"/>
              </a:solidFill>
            </a:endParaRPr>
          </a:p>
        </p:txBody>
      </p:sp>
      <p:cxnSp>
        <p:nvCxnSpPr>
          <p:cNvPr id="171" name="Google Shape;171;p32"/>
          <p:cNvCxnSpPr/>
          <p:nvPr/>
        </p:nvCxnSpPr>
        <p:spPr>
          <a:xfrm>
            <a:off x="4295550" y="2693400"/>
            <a:ext cx="552900" cy="0"/>
          </a:xfrm>
          <a:prstGeom prst="straightConnector1">
            <a:avLst/>
          </a:prstGeom>
          <a:noFill/>
          <a:ln cap="flat" cmpd="sng" w="28575">
            <a:solidFill>
              <a:schemeClr val="dk1"/>
            </a:solidFill>
            <a:prstDash val="solid"/>
            <a:round/>
            <a:headEnd len="sm" w="sm" type="none"/>
            <a:tailEnd len="sm" w="sm" type="none"/>
          </a:ln>
        </p:spPr>
      </p:cxnSp>
      <p:sp>
        <p:nvSpPr>
          <p:cNvPr id="172" name="Google Shape;172;p32"/>
          <p:cNvSpPr txBox="1"/>
          <p:nvPr>
            <p:ph idx="4294967295" type="body"/>
          </p:nvPr>
        </p:nvSpPr>
        <p:spPr>
          <a:xfrm>
            <a:off x="773700" y="2961650"/>
            <a:ext cx="7596600" cy="518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 From an expert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3"/>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t>This is the most important takeaway that everyone has to remember.</a:t>
            </a:r>
            <a:endParaRPr sz="4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4"/>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183" name="Google Shape;183;p34"/>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Contact us:</a:t>
            </a:r>
            <a:endParaRPr sz="1400"/>
          </a:p>
          <a:p>
            <a:pPr indent="0" lvl="0" marL="0" rtl="0" algn="l">
              <a:spcBef>
                <a:spcPts val="1600"/>
              </a:spcBef>
              <a:spcAft>
                <a:spcPts val="0"/>
              </a:spcAft>
              <a:buNone/>
            </a:pPr>
            <a:r>
              <a:rPr lang="en" sz="1400"/>
              <a:t>Your Company</a:t>
            </a:r>
            <a:endParaRPr sz="1400"/>
          </a:p>
          <a:p>
            <a:pPr indent="0" lvl="0" marL="0" rtl="0" algn="l">
              <a:spcBef>
                <a:spcPts val="0"/>
              </a:spcBef>
              <a:spcAft>
                <a:spcPts val="0"/>
              </a:spcAft>
              <a:buNone/>
            </a:pPr>
            <a:r>
              <a:rPr lang="en" sz="1400"/>
              <a:t>123 Your Street</a:t>
            </a:r>
            <a:endParaRPr sz="1400"/>
          </a:p>
          <a:p>
            <a:pPr indent="0" lvl="0" marL="0" rtl="0" algn="l">
              <a:spcBef>
                <a:spcPts val="0"/>
              </a:spcBef>
              <a:spcAft>
                <a:spcPts val="0"/>
              </a:spcAft>
              <a:buNone/>
            </a:pPr>
            <a:r>
              <a:rPr lang="en" sz="1400"/>
              <a:t>Your City, ST 12345</a:t>
            </a:r>
            <a:endParaRPr sz="1400"/>
          </a:p>
          <a:p>
            <a:pPr indent="0" lvl="0" marL="0" rtl="0" algn="l">
              <a:spcBef>
                <a:spcPts val="1600"/>
              </a:spcBef>
              <a:spcAft>
                <a:spcPts val="0"/>
              </a:spcAft>
              <a:buNone/>
            </a:pPr>
            <a:r>
              <a:rPr lang="en" sz="1400"/>
              <a:t>no_reply@example.com</a:t>
            </a:r>
            <a:endParaRPr sz="1400"/>
          </a:p>
          <a:p>
            <a:pPr indent="0" lvl="0" marL="0" rtl="0" algn="l">
              <a:spcBef>
                <a:spcPts val="0"/>
              </a:spcBef>
              <a:spcAft>
                <a:spcPts val="0"/>
              </a:spcAft>
              <a:buNone/>
            </a:pPr>
            <a:r>
              <a:rPr lang="en" sz="1400" u="sng">
                <a:hlinkClick r:id="rId3"/>
              </a:rPr>
              <a:t>www.example.com</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184" name="Google Shape;184;p34"/>
          <p:cNvPicPr preferRelativeResize="0"/>
          <p:nvPr/>
        </p:nvPicPr>
        <p:blipFill rotWithShape="1">
          <a:blip r:embed="rId4">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205300" y="132600"/>
            <a:ext cx="8768700" cy="4908300"/>
          </a:xfrm>
          <a:prstGeom prst="rect">
            <a:avLst/>
          </a:prstGeom>
          <a:solidFill>
            <a:schemeClr val="lt1"/>
          </a:solidFill>
        </p:spPr>
        <p:txBody>
          <a:bodyPr anchorCtr="0" anchor="ctr" bIns="91425" lIns="91425" spcFirstLastPara="1" rIns="91425" wrap="square" tIns="91425">
            <a:noAutofit/>
          </a:bodyPr>
          <a:lstStyle/>
          <a:p>
            <a:pPr indent="0" lvl="0" marL="0" marR="381000" rtl="0" algn="l">
              <a:lnSpc>
                <a:spcPct val="115000"/>
              </a:lnSpc>
              <a:spcBef>
                <a:spcPts val="0"/>
              </a:spcBef>
              <a:spcAft>
                <a:spcPts val="0"/>
              </a:spcAft>
              <a:buNone/>
            </a:pPr>
            <a:r>
              <a:t/>
            </a:r>
            <a:endParaRPr sz="2300">
              <a:solidFill>
                <a:srgbClr val="FFFFFF"/>
              </a:solidFill>
              <a:highlight>
                <a:srgbClr val="3178C6"/>
              </a:highlight>
            </a:endParaRPr>
          </a:p>
          <a:p>
            <a:pPr indent="0" lvl="0" marL="0" marR="381000" rtl="0" algn="l">
              <a:lnSpc>
                <a:spcPct val="115000"/>
              </a:lnSpc>
              <a:spcBef>
                <a:spcPts val="600"/>
              </a:spcBef>
              <a:spcAft>
                <a:spcPts val="0"/>
              </a:spcAft>
              <a:buNone/>
            </a:pPr>
            <a:r>
              <a:t/>
            </a:r>
            <a:endParaRPr sz="2300">
              <a:solidFill>
                <a:schemeClr val="dk2"/>
              </a:solidFill>
              <a:highlight>
                <a:srgbClr val="3178C6"/>
              </a:highlight>
            </a:endParaRPr>
          </a:p>
          <a:p>
            <a:pPr indent="0" lvl="0" marL="0" marR="381000" rtl="0" algn="l">
              <a:lnSpc>
                <a:spcPct val="115000"/>
              </a:lnSpc>
              <a:spcBef>
                <a:spcPts val="600"/>
              </a:spcBef>
              <a:spcAft>
                <a:spcPts val="0"/>
              </a:spcAft>
              <a:buNone/>
            </a:pPr>
            <a:r>
              <a:rPr lang="en" sz="2300">
                <a:solidFill>
                  <a:schemeClr val="dk2"/>
                </a:solidFill>
              </a:rPr>
              <a:t>TypeScript is JavaScript with syntax for types.</a:t>
            </a:r>
            <a:endParaRPr sz="2300">
              <a:solidFill>
                <a:schemeClr val="dk2"/>
              </a:solidFill>
            </a:endParaRPr>
          </a:p>
          <a:p>
            <a:pPr indent="0" lvl="0" marL="0" marR="190500" rtl="0" algn="l">
              <a:lnSpc>
                <a:spcPct val="115000"/>
              </a:lnSpc>
              <a:spcBef>
                <a:spcPts val="1400"/>
              </a:spcBef>
              <a:spcAft>
                <a:spcPts val="0"/>
              </a:spcAft>
              <a:buNone/>
            </a:pPr>
            <a:r>
              <a:rPr lang="en" sz="1400">
                <a:solidFill>
                  <a:schemeClr val="dk2"/>
                </a:solidFill>
              </a:rPr>
              <a:t>TypeScript is a strongly typed programming language that builds on JavaScript, giving you better tooling at any scale</a:t>
            </a:r>
            <a:r>
              <a:rPr lang="en" sz="1100">
                <a:solidFill>
                  <a:schemeClr val="dk2"/>
                </a:solidFill>
              </a:rPr>
              <a:t>.</a:t>
            </a:r>
            <a:endParaRPr sz="1100">
              <a:solidFill>
                <a:schemeClr val="dk2"/>
              </a:solidFill>
            </a:endParaRPr>
          </a:p>
          <a:p>
            <a:pPr indent="0" lvl="0" marL="0" rtl="0" algn="l">
              <a:spcBef>
                <a:spcPts val="1400"/>
              </a:spcBef>
              <a:spcAft>
                <a:spcPts val="0"/>
              </a:spcAft>
              <a:buNone/>
            </a:pPr>
            <a:r>
              <a:rPr b="1" lang="en" sz="1250">
                <a:solidFill>
                  <a:schemeClr val="dk2"/>
                </a:solidFill>
                <a:latin typeface="Courier New"/>
                <a:ea typeface="Courier New"/>
                <a:cs typeface="Courier New"/>
                <a:sym typeface="Courier New"/>
              </a:rPr>
              <a:t>interface User {</a:t>
            </a:r>
            <a:endParaRPr b="1" sz="125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latin typeface="Courier New"/>
                <a:ea typeface="Courier New"/>
                <a:cs typeface="Courier New"/>
                <a:sym typeface="Courier New"/>
              </a:rPr>
              <a:t> id: number</a:t>
            </a:r>
            <a:endParaRPr b="1" sz="125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latin typeface="Courier New"/>
                <a:ea typeface="Courier New"/>
                <a:cs typeface="Courier New"/>
                <a:sym typeface="Courier New"/>
              </a:rPr>
              <a:t> firstName: string</a:t>
            </a:r>
            <a:endParaRPr b="1" sz="125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latin typeface="Courier New"/>
                <a:ea typeface="Courier New"/>
                <a:cs typeface="Courier New"/>
                <a:sym typeface="Courier New"/>
              </a:rPr>
              <a:t> lastName: string</a:t>
            </a:r>
            <a:endParaRPr b="1" sz="125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latin typeface="Courier New"/>
                <a:ea typeface="Courier New"/>
                <a:cs typeface="Courier New"/>
                <a:sym typeface="Courier New"/>
              </a:rPr>
              <a:t> role: string</a:t>
            </a:r>
            <a:endParaRPr b="1" sz="125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latin typeface="Courier New"/>
                <a:ea typeface="Courier New"/>
                <a:cs typeface="Courier New"/>
                <a:sym typeface="Courier New"/>
              </a:rPr>
              <a:t>}</a:t>
            </a:r>
            <a:endParaRPr b="1" sz="125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latin typeface="Courier New"/>
                <a:ea typeface="Courier New"/>
                <a:cs typeface="Courier New"/>
                <a:sym typeface="Courier New"/>
              </a:rPr>
              <a:t> </a:t>
            </a:r>
            <a:endParaRPr b="1" sz="125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latin typeface="Courier New"/>
                <a:ea typeface="Courier New"/>
                <a:cs typeface="Courier New"/>
                <a:sym typeface="Courier New"/>
              </a:rPr>
              <a:t>function updateUser(id: number, update: Partial&lt;User&gt;) {</a:t>
            </a:r>
            <a:endParaRPr b="1" sz="125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latin typeface="Courier New"/>
                <a:ea typeface="Courier New"/>
                <a:cs typeface="Courier New"/>
                <a:sym typeface="Courier New"/>
              </a:rPr>
              <a:t> const user = getUser(id)</a:t>
            </a:r>
            <a:endParaRPr b="1" sz="125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latin typeface="Courier New"/>
                <a:ea typeface="Courier New"/>
                <a:cs typeface="Courier New"/>
                <a:sym typeface="Courier New"/>
              </a:rPr>
              <a:t> const newUser = { ...user, ...update }</a:t>
            </a:r>
            <a:endParaRPr b="1" sz="125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latin typeface="Courier New"/>
                <a:ea typeface="Courier New"/>
                <a:cs typeface="Courier New"/>
                <a:sym typeface="Courier New"/>
              </a:rPr>
              <a:t> saveUser(id, newUser)</a:t>
            </a:r>
            <a:endParaRPr b="1" sz="1250">
              <a:solidFill>
                <a:schemeClr val="dk2"/>
              </a:solidFill>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highlight>
                  <a:srgbClr val="235A97"/>
                </a:highlight>
                <a:latin typeface="Courier New"/>
                <a:ea typeface="Courier New"/>
                <a:cs typeface="Courier New"/>
                <a:sym typeface="Courier New"/>
              </a:rPr>
              <a:t>}</a:t>
            </a:r>
            <a:endParaRPr b="1" sz="1250">
              <a:solidFill>
                <a:schemeClr val="dk2"/>
              </a:solidFill>
              <a:highlight>
                <a:srgbClr val="235A97"/>
              </a:highlight>
              <a:latin typeface="Courier New"/>
              <a:ea typeface="Courier New"/>
              <a:cs typeface="Courier New"/>
              <a:sym typeface="Courier New"/>
            </a:endParaRPr>
          </a:p>
          <a:p>
            <a:pPr indent="0" lvl="0" marL="0" rtl="0" algn="l">
              <a:spcBef>
                <a:spcPts val="0"/>
              </a:spcBef>
              <a:spcAft>
                <a:spcPts val="0"/>
              </a:spcAft>
              <a:buNone/>
            </a:pPr>
            <a:r>
              <a:rPr b="1" lang="en" sz="1250">
                <a:solidFill>
                  <a:schemeClr val="dk2"/>
                </a:solidFill>
                <a:highlight>
                  <a:srgbClr val="235A97"/>
                </a:highlight>
                <a:latin typeface="Courier New"/>
                <a:ea typeface="Courier New"/>
                <a:cs typeface="Courier New"/>
                <a:sym typeface="Courier New"/>
              </a:rPr>
              <a:t> </a:t>
            </a:r>
            <a:endParaRPr b="1" sz="1250">
              <a:solidFill>
                <a:schemeClr val="dk2"/>
              </a:solidFill>
              <a:highlight>
                <a:srgbClr val="235A97"/>
              </a:highlight>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162550" y="186075"/>
            <a:ext cx="8886300" cy="47262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rPr>
              <a:t>⇒</a:t>
            </a:r>
            <a:r>
              <a:rPr b="1" lang="en" sz="1200">
                <a:solidFill>
                  <a:schemeClr val="dk2"/>
                </a:solidFill>
                <a:latin typeface="Arial"/>
                <a:ea typeface="Arial"/>
                <a:cs typeface="Arial"/>
                <a:sym typeface="Arial"/>
              </a:rPr>
              <a:t>The </a:t>
            </a:r>
            <a:r>
              <a:rPr b="1" lang="en" sz="1200">
                <a:solidFill>
                  <a:schemeClr val="dk2"/>
                </a:solidFill>
                <a:latin typeface="Roboto Mono"/>
                <a:ea typeface="Roboto Mono"/>
                <a:cs typeface="Roboto Mono"/>
                <a:sym typeface="Roboto Mono"/>
              </a:rPr>
              <a:t>Partial&lt;T&gt;</a:t>
            </a:r>
            <a:r>
              <a:rPr b="1" lang="en" sz="1200">
                <a:solidFill>
                  <a:schemeClr val="dk2"/>
                </a:solidFill>
                <a:latin typeface="Arial"/>
                <a:ea typeface="Arial"/>
                <a:cs typeface="Arial"/>
                <a:sym typeface="Arial"/>
              </a:rPr>
              <a:t> utility type makes all properties of </a:t>
            </a:r>
            <a:r>
              <a:rPr b="1" lang="en" sz="1200">
                <a:solidFill>
                  <a:schemeClr val="dk2"/>
                </a:solidFill>
                <a:latin typeface="Roboto Mono"/>
                <a:ea typeface="Roboto Mono"/>
                <a:cs typeface="Roboto Mono"/>
                <a:sym typeface="Roboto Mono"/>
              </a:rPr>
              <a:t>T</a:t>
            </a:r>
            <a:r>
              <a:rPr b="1" lang="en" sz="1200">
                <a:solidFill>
                  <a:schemeClr val="dk2"/>
                </a:solidFill>
                <a:latin typeface="Arial"/>
                <a:ea typeface="Arial"/>
                <a:cs typeface="Arial"/>
                <a:sym typeface="Arial"/>
              </a:rPr>
              <a:t> optional. This means we can pass an object with only some properties, rather than needing to provide a full </a:t>
            </a:r>
            <a:r>
              <a:rPr b="1" lang="en" sz="1200">
                <a:solidFill>
                  <a:schemeClr val="dk2"/>
                </a:solidFill>
                <a:latin typeface="Roboto Mono"/>
                <a:ea typeface="Roboto Mono"/>
                <a:cs typeface="Roboto Mono"/>
                <a:sym typeface="Roboto Mono"/>
              </a:rPr>
              <a:t>User</a:t>
            </a:r>
            <a:r>
              <a:rPr b="1" lang="en" sz="1200">
                <a:solidFill>
                  <a:schemeClr val="dk2"/>
                </a:solidFill>
                <a:latin typeface="Arial"/>
                <a:ea typeface="Arial"/>
                <a:cs typeface="Arial"/>
                <a:sym typeface="Arial"/>
              </a:rPr>
              <a:t> object.</a:t>
            </a:r>
            <a:endParaRPr b="1" sz="1200">
              <a:solidFill>
                <a:schemeClr val="dk2"/>
              </a:solidFill>
              <a:latin typeface="Arial"/>
              <a:ea typeface="Arial"/>
              <a:cs typeface="Arial"/>
              <a:sym typeface="Arial"/>
            </a:endParaRPr>
          </a:p>
          <a:p>
            <a:pPr indent="0" lvl="0" marL="0" rtl="0" algn="l">
              <a:lnSpc>
                <a:spcPct val="115000"/>
              </a:lnSpc>
              <a:spcBef>
                <a:spcPts val="1200"/>
              </a:spcBef>
              <a:spcAft>
                <a:spcPts val="0"/>
              </a:spcAft>
              <a:buNone/>
            </a:pPr>
            <a:r>
              <a:rPr b="1" lang="en" sz="1200">
                <a:solidFill>
                  <a:schemeClr val="dk2"/>
                </a:solidFill>
                <a:latin typeface="Arial"/>
                <a:ea typeface="Arial"/>
                <a:cs typeface="Arial"/>
                <a:sym typeface="Arial"/>
              </a:rPr>
              <a:t>Without </a:t>
            </a:r>
            <a:r>
              <a:rPr b="1" lang="en" sz="1200">
                <a:solidFill>
                  <a:schemeClr val="dk2"/>
                </a:solidFill>
                <a:latin typeface="Roboto Mono"/>
                <a:ea typeface="Roboto Mono"/>
                <a:cs typeface="Roboto Mono"/>
                <a:sym typeface="Roboto Mono"/>
              </a:rPr>
              <a:t>Partial&lt;User&gt;</a:t>
            </a:r>
            <a:endParaRPr b="1" sz="1200">
              <a:solidFill>
                <a:schemeClr val="dk2"/>
              </a:solidFill>
              <a:latin typeface="Roboto Mono"/>
              <a:ea typeface="Roboto Mono"/>
              <a:cs typeface="Roboto Mono"/>
              <a:sym typeface="Roboto Mono"/>
            </a:endParaRPr>
          </a:p>
          <a:p>
            <a:pPr indent="0" lvl="0" marL="0" rtl="0" algn="l">
              <a:lnSpc>
                <a:spcPct val="115000"/>
              </a:lnSpc>
              <a:spcBef>
                <a:spcPts val="1200"/>
              </a:spcBef>
              <a:spcAft>
                <a:spcPts val="0"/>
              </a:spcAft>
              <a:buNone/>
            </a:pPr>
            <a:r>
              <a:rPr b="1" lang="en" sz="1200">
                <a:solidFill>
                  <a:schemeClr val="dk2"/>
                </a:solidFill>
                <a:latin typeface="Arial"/>
                <a:ea typeface="Arial"/>
                <a:cs typeface="Arial"/>
                <a:sym typeface="Arial"/>
              </a:rPr>
              <a:t>If </a:t>
            </a:r>
            <a:r>
              <a:rPr b="1" lang="en" sz="1200">
                <a:solidFill>
                  <a:schemeClr val="dk2"/>
                </a:solidFill>
                <a:latin typeface="Roboto Mono"/>
                <a:ea typeface="Roboto Mono"/>
                <a:cs typeface="Roboto Mono"/>
                <a:sym typeface="Roboto Mono"/>
              </a:rPr>
              <a:t>Partial&lt;User&gt;</a:t>
            </a:r>
            <a:r>
              <a:rPr b="1" lang="en" sz="1200">
                <a:solidFill>
                  <a:schemeClr val="dk2"/>
                </a:solidFill>
                <a:latin typeface="Arial"/>
                <a:ea typeface="Arial"/>
                <a:cs typeface="Arial"/>
                <a:sym typeface="Arial"/>
              </a:rPr>
              <a:t> were not used, the function would require all properties of </a:t>
            </a:r>
            <a:r>
              <a:rPr b="1" lang="en" sz="1200">
                <a:solidFill>
                  <a:schemeClr val="dk2"/>
                </a:solidFill>
                <a:latin typeface="Roboto Mono"/>
                <a:ea typeface="Roboto Mono"/>
                <a:cs typeface="Roboto Mono"/>
                <a:sym typeface="Roboto Mono"/>
              </a:rPr>
              <a:t>User</a:t>
            </a:r>
            <a:r>
              <a:rPr b="1" lang="en" sz="1200">
                <a:solidFill>
                  <a:schemeClr val="dk2"/>
                </a:solidFill>
                <a:latin typeface="Arial"/>
                <a:ea typeface="Arial"/>
                <a:cs typeface="Arial"/>
                <a:sym typeface="Arial"/>
              </a:rPr>
              <a:t> to be provided:</a:t>
            </a:r>
            <a:endParaRPr b="1" sz="1200">
              <a:solidFill>
                <a:schemeClr val="dk2"/>
              </a:solidFill>
              <a:latin typeface="Arial"/>
              <a:ea typeface="Arial"/>
              <a:cs typeface="Arial"/>
              <a:sym typeface="Arial"/>
            </a:endParaRPr>
          </a:p>
          <a:p>
            <a:pPr indent="0" lvl="0" marL="0" rtl="0" algn="l">
              <a:lnSpc>
                <a:spcPct val="115000"/>
              </a:lnSpc>
              <a:spcBef>
                <a:spcPts val="1200"/>
              </a:spcBef>
              <a:spcAft>
                <a:spcPts val="0"/>
              </a:spcAft>
              <a:buNone/>
            </a:pPr>
            <a:r>
              <a:rPr b="1" lang="en" sz="1200">
                <a:solidFill>
                  <a:schemeClr val="dk2"/>
                </a:solidFill>
                <a:latin typeface="Arial"/>
                <a:ea typeface="Arial"/>
                <a:cs typeface="Arial"/>
                <a:sym typeface="Arial"/>
              </a:rPr>
              <a:t>typescript</a:t>
            </a:r>
            <a:endParaRPr b="1" sz="1200">
              <a:solidFill>
                <a:schemeClr val="dk2"/>
              </a:solidFill>
              <a:latin typeface="Arial"/>
              <a:ea typeface="Arial"/>
              <a:cs typeface="Arial"/>
              <a:sym typeface="Arial"/>
            </a:endParaRPr>
          </a:p>
          <a:p>
            <a:pPr indent="0" lvl="0" marL="0" rtl="0" algn="l">
              <a:spcBef>
                <a:spcPts val="0"/>
              </a:spcBef>
              <a:spcAft>
                <a:spcPts val="0"/>
              </a:spcAft>
              <a:buNone/>
            </a:pPr>
            <a:r>
              <a:rPr b="1" lang="en" sz="1200">
                <a:solidFill>
                  <a:schemeClr val="dk2"/>
                </a:solidFill>
                <a:latin typeface="Arial"/>
                <a:ea typeface="Arial"/>
                <a:cs typeface="Arial"/>
                <a:sym typeface="Arial"/>
              </a:rPr>
              <a:t>CopyEdit</a:t>
            </a:r>
            <a:endParaRPr b="1" sz="1200">
              <a:solidFill>
                <a:schemeClr val="dk2"/>
              </a:solidFill>
              <a:latin typeface="Arial"/>
              <a:ea typeface="Arial"/>
              <a:cs typeface="Arial"/>
              <a:sym typeface="Arial"/>
            </a:endParaRPr>
          </a:p>
          <a:p>
            <a:pPr indent="0" lvl="0" marL="0" rtl="0" algn="l">
              <a:spcBef>
                <a:spcPts val="0"/>
              </a:spcBef>
              <a:spcAft>
                <a:spcPts val="0"/>
              </a:spcAft>
              <a:buNone/>
            </a:pPr>
            <a:r>
              <a:rPr b="1" lang="en" sz="1200">
                <a:solidFill>
                  <a:schemeClr val="dk2"/>
                </a:solidFill>
                <a:latin typeface="Roboto Mono"/>
                <a:ea typeface="Roboto Mono"/>
                <a:cs typeface="Roboto Mono"/>
                <a:sym typeface="Roboto Mono"/>
              </a:rPr>
              <a:t>function updateUser(id: number, update: User) {</a:t>
            </a:r>
            <a:endParaRPr b="1" sz="1200">
              <a:solidFill>
                <a:schemeClr val="dk2"/>
              </a:solidFill>
              <a:latin typeface="Roboto Mono"/>
              <a:ea typeface="Roboto Mono"/>
              <a:cs typeface="Roboto Mono"/>
              <a:sym typeface="Roboto Mono"/>
            </a:endParaRPr>
          </a:p>
          <a:p>
            <a:pPr indent="0" lvl="0" marL="0" rtl="0" algn="l">
              <a:spcBef>
                <a:spcPts val="0"/>
              </a:spcBef>
              <a:spcAft>
                <a:spcPts val="0"/>
              </a:spcAft>
              <a:buNone/>
            </a:pPr>
            <a:r>
              <a:rPr b="1" lang="en" sz="1200">
                <a:solidFill>
                  <a:schemeClr val="dk2"/>
                </a:solidFill>
                <a:latin typeface="Roboto Mono"/>
                <a:ea typeface="Roboto Mono"/>
                <a:cs typeface="Roboto Mono"/>
                <a:sym typeface="Roboto Mono"/>
              </a:rPr>
              <a:t>  // This would force us to always provide all properties, even if we only want to update one field.</a:t>
            </a:r>
            <a:endParaRPr b="1" sz="1200">
              <a:solidFill>
                <a:schemeClr val="dk2"/>
              </a:solidFill>
              <a:latin typeface="Roboto Mono"/>
              <a:ea typeface="Roboto Mono"/>
              <a:cs typeface="Roboto Mono"/>
              <a:sym typeface="Roboto Mono"/>
            </a:endParaRPr>
          </a:p>
          <a:p>
            <a:pPr indent="0" lvl="0" marL="0" rtl="0" algn="l">
              <a:lnSpc>
                <a:spcPct val="115000"/>
              </a:lnSpc>
              <a:spcBef>
                <a:spcPts val="0"/>
              </a:spcBef>
              <a:spcAft>
                <a:spcPts val="0"/>
              </a:spcAft>
              <a:buNone/>
            </a:pPr>
            <a:r>
              <a:rPr b="1" lang="en" sz="1200">
                <a:solidFill>
                  <a:schemeClr val="dk2"/>
                </a:solidFill>
                <a:latin typeface="Roboto Mono"/>
                <a:ea typeface="Roboto Mono"/>
                <a:cs typeface="Roboto Mono"/>
                <a:sym typeface="Roboto Mono"/>
              </a:rPr>
              <a:t>}</a:t>
            </a:r>
            <a:endParaRPr b="1" sz="1200">
              <a:solidFill>
                <a:schemeClr val="dk2"/>
              </a:solidFill>
              <a:latin typeface="Roboto Mono"/>
              <a:ea typeface="Roboto Mono"/>
              <a:cs typeface="Roboto Mono"/>
              <a:sym typeface="Roboto Mono"/>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151850" y="228850"/>
            <a:ext cx="8843400" cy="47691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b="1" lang="en" sz="2050">
                <a:solidFill>
                  <a:schemeClr val="dk2"/>
                </a:solidFill>
              </a:rPr>
              <a:t>TypeScript adds additional syntax to JavaScript to support a tighter integration with your editor. Catch errors early in your editor.</a:t>
            </a:r>
            <a:endParaRPr b="1" sz="2050">
              <a:solidFill>
                <a:schemeClr val="dk2"/>
              </a:solidFill>
            </a:endParaRPr>
          </a:p>
          <a:p>
            <a:pPr indent="0" lvl="0" marL="0" rtl="0" algn="l">
              <a:spcBef>
                <a:spcPts val="0"/>
              </a:spcBef>
              <a:spcAft>
                <a:spcPts val="0"/>
              </a:spcAft>
              <a:buNone/>
            </a:pPr>
            <a:r>
              <a:t/>
            </a:r>
            <a:endParaRPr b="1" sz="2050">
              <a:solidFill>
                <a:schemeClr val="dk2"/>
              </a:solidFill>
            </a:endParaRPr>
          </a:p>
          <a:p>
            <a:pPr indent="0" lvl="0" marL="0" rtl="0" algn="l">
              <a:spcBef>
                <a:spcPts val="0"/>
              </a:spcBef>
              <a:spcAft>
                <a:spcPts val="0"/>
              </a:spcAft>
              <a:buNone/>
            </a:pPr>
            <a:r>
              <a:rPr b="1" lang="en" sz="2050">
                <a:solidFill>
                  <a:schemeClr val="dk2"/>
                </a:solidFill>
              </a:rPr>
              <a:t>TypeScript code converts to JavaScript, which runs anywhere JavaScript runs: In a browser, on Node.js, Deno, Bun and in your apps.</a:t>
            </a:r>
            <a:endParaRPr b="1" sz="2050">
              <a:solidFill>
                <a:schemeClr val="dk2"/>
              </a:solidFill>
            </a:endParaRPr>
          </a:p>
          <a:p>
            <a:pPr indent="0" lvl="0" marL="0" rtl="0" algn="l">
              <a:spcBef>
                <a:spcPts val="0"/>
              </a:spcBef>
              <a:spcAft>
                <a:spcPts val="0"/>
              </a:spcAft>
              <a:buNone/>
            </a:pPr>
            <a:r>
              <a:t/>
            </a:r>
            <a:endParaRPr b="1" sz="2050">
              <a:solidFill>
                <a:schemeClr val="dk2"/>
              </a:solidFill>
            </a:endParaRPr>
          </a:p>
          <a:p>
            <a:pPr indent="0" lvl="0" marL="0" rtl="0" algn="l">
              <a:spcBef>
                <a:spcPts val="0"/>
              </a:spcBef>
              <a:spcAft>
                <a:spcPts val="0"/>
              </a:spcAft>
              <a:buNone/>
            </a:pPr>
            <a:r>
              <a:rPr b="1" lang="en" sz="2050">
                <a:solidFill>
                  <a:schemeClr val="dk2"/>
                </a:solidFill>
              </a:rPr>
              <a:t>TypeScript understands JavaScript and uses type inference to give you great tooling without additional code.</a:t>
            </a:r>
            <a:endParaRPr b="1" sz="205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173225" y="153975"/>
            <a:ext cx="8725800" cy="48333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b="1" lang="en" sz="1450">
                <a:solidFill>
                  <a:srgbClr val="0000FF"/>
                </a:solidFill>
                <a:latin typeface="Courier New"/>
                <a:ea typeface="Courier New"/>
                <a:cs typeface="Courier New"/>
                <a:sym typeface="Courier New"/>
              </a:rPr>
              <a:t>interface</a:t>
            </a:r>
            <a:r>
              <a:rPr b="1" lang="en" sz="1450">
                <a:solidFill>
                  <a:srgbClr val="000000"/>
                </a:solidFill>
                <a:latin typeface="Courier New"/>
                <a:ea typeface="Courier New"/>
                <a:cs typeface="Courier New"/>
                <a:sym typeface="Courier New"/>
              </a:rPr>
              <a:t> </a:t>
            </a:r>
            <a:r>
              <a:rPr b="1" lang="en" sz="1450">
                <a:solidFill>
                  <a:srgbClr val="267F99"/>
                </a:solidFill>
                <a:latin typeface="Courier New"/>
                <a:ea typeface="Courier New"/>
                <a:cs typeface="Courier New"/>
                <a:sym typeface="Courier New"/>
              </a:rPr>
              <a:t>Account</a:t>
            </a:r>
            <a:r>
              <a:rPr b="1" lang="en" sz="1450">
                <a:solidFill>
                  <a:srgbClr val="000000"/>
                </a:solidFill>
                <a:latin typeface="Courier New"/>
                <a:ea typeface="Courier New"/>
                <a:cs typeface="Courier New"/>
                <a:sym typeface="Courier New"/>
              </a:rPr>
              <a:t> {                              </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 </a:t>
            </a:r>
            <a:r>
              <a:rPr b="1" lang="en" sz="1450">
                <a:solidFill>
                  <a:srgbClr val="001080"/>
                </a:solidFill>
                <a:latin typeface="Courier New"/>
                <a:ea typeface="Courier New"/>
                <a:cs typeface="Courier New"/>
                <a:sym typeface="Courier New"/>
              </a:rPr>
              <a:t>id</a:t>
            </a:r>
            <a:r>
              <a:rPr b="1" lang="en" sz="1450">
                <a:solidFill>
                  <a:srgbClr val="000000"/>
                </a:solidFill>
                <a:latin typeface="Courier New"/>
                <a:ea typeface="Courier New"/>
                <a:cs typeface="Courier New"/>
                <a:sym typeface="Courier New"/>
              </a:rPr>
              <a:t>: </a:t>
            </a:r>
            <a:r>
              <a:rPr b="1" lang="en" sz="1450">
                <a:solidFill>
                  <a:srgbClr val="267F99"/>
                </a:solidFill>
                <a:latin typeface="Courier New"/>
                <a:ea typeface="Courier New"/>
                <a:cs typeface="Courier New"/>
                <a:sym typeface="Courier New"/>
              </a:rPr>
              <a:t>number</a:t>
            </a:r>
            <a:endParaRPr b="1" sz="1450">
              <a:solidFill>
                <a:srgbClr val="267F99"/>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 </a:t>
            </a:r>
            <a:r>
              <a:rPr b="1" lang="en" sz="1450">
                <a:solidFill>
                  <a:srgbClr val="001080"/>
                </a:solidFill>
                <a:latin typeface="Courier New"/>
                <a:ea typeface="Courier New"/>
                <a:cs typeface="Courier New"/>
                <a:sym typeface="Courier New"/>
              </a:rPr>
              <a:t>displayName</a:t>
            </a:r>
            <a:r>
              <a:rPr b="1" lang="en" sz="1450">
                <a:solidFill>
                  <a:srgbClr val="000000"/>
                </a:solidFill>
                <a:latin typeface="Courier New"/>
                <a:ea typeface="Courier New"/>
                <a:cs typeface="Courier New"/>
                <a:sym typeface="Courier New"/>
              </a:rPr>
              <a:t>: </a:t>
            </a:r>
            <a:r>
              <a:rPr b="1" lang="en" sz="1450">
                <a:solidFill>
                  <a:srgbClr val="267F99"/>
                </a:solidFill>
                <a:latin typeface="Courier New"/>
                <a:ea typeface="Courier New"/>
                <a:cs typeface="Courier New"/>
                <a:sym typeface="Courier New"/>
              </a:rPr>
              <a:t>string</a:t>
            </a:r>
            <a:endParaRPr b="1" sz="1450">
              <a:solidFill>
                <a:srgbClr val="267F99"/>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 </a:t>
            </a:r>
            <a:r>
              <a:rPr b="1" lang="en" sz="1450">
                <a:solidFill>
                  <a:srgbClr val="001080"/>
                </a:solidFill>
                <a:latin typeface="Courier New"/>
                <a:ea typeface="Courier New"/>
                <a:cs typeface="Courier New"/>
                <a:sym typeface="Courier New"/>
              </a:rPr>
              <a:t>version</a:t>
            </a:r>
            <a:r>
              <a:rPr b="1" lang="en" sz="1450">
                <a:solidFill>
                  <a:srgbClr val="000000"/>
                </a:solidFill>
                <a:latin typeface="Courier New"/>
                <a:ea typeface="Courier New"/>
                <a:cs typeface="Courier New"/>
                <a:sym typeface="Courier New"/>
              </a:rPr>
              <a:t>: </a:t>
            </a:r>
            <a:r>
              <a:rPr b="1" lang="en" sz="1450">
                <a:solidFill>
                  <a:srgbClr val="098658"/>
                </a:solidFill>
                <a:latin typeface="Courier New"/>
                <a:ea typeface="Courier New"/>
                <a:cs typeface="Courier New"/>
                <a:sym typeface="Courier New"/>
              </a:rPr>
              <a:t>1</a:t>
            </a:r>
            <a:endParaRPr b="1" sz="1450">
              <a:solidFill>
                <a:srgbClr val="098658"/>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 </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FF"/>
                </a:solidFill>
                <a:latin typeface="Courier New"/>
                <a:ea typeface="Courier New"/>
                <a:cs typeface="Courier New"/>
                <a:sym typeface="Courier New"/>
              </a:rPr>
              <a:t>function</a:t>
            </a:r>
            <a:r>
              <a:rPr b="1" lang="en" sz="1450">
                <a:solidFill>
                  <a:srgbClr val="000000"/>
                </a:solidFill>
                <a:latin typeface="Courier New"/>
                <a:ea typeface="Courier New"/>
                <a:cs typeface="Courier New"/>
                <a:sym typeface="Courier New"/>
              </a:rPr>
              <a:t> </a:t>
            </a:r>
            <a:r>
              <a:rPr b="1" lang="en" sz="1450">
                <a:solidFill>
                  <a:srgbClr val="795E26"/>
                </a:solidFill>
                <a:latin typeface="Courier New"/>
                <a:ea typeface="Courier New"/>
                <a:cs typeface="Courier New"/>
                <a:sym typeface="Courier New"/>
              </a:rPr>
              <a:t>welcome</a:t>
            </a:r>
            <a:r>
              <a:rPr b="1" lang="en" sz="1450">
                <a:solidFill>
                  <a:srgbClr val="000000"/>
                </a:solidFill>
                <a:latin typeface="Courier New"/>
                <a:ea typeface="Courier New"/>
                <a:cs typeface="Courier New"/>
                <a:sym typeface="Courier New"/>
              </a:rPr>
              <a:t>(</a:t>
            </a:r>
            <a:r>
              <a:rPr b="1" lang="en" sz="1450">
                <a:solidFill>
                  <a:srgbClr val="001080"/>
                </a:solidFill>
                <a:latin typeface="Courier New"/>
                <a:ea typeface="Courier New"/>
                <a:cs typeface="Courier New"/>
                <a:sym typeface="Courier New"/>
              </a:rPr>
              <a:t>user</a:t>
            </a:r>
            <a:r>
              <a:rPr b="1" lang="en" sz="1450">
                <a:solidFill>
                  <a:srgbClr val="000000"/>
                </a:solidFill>
                <a:latin typeface="Courier New"/>
                <a:ea typeface="Courier New"/>
                <a:cs typeface="Courier New"/>
                <a:sym typeface="Courier New"/>
              </a:rPr>
              <a:t>: </a:t>
            </a:r>
            <a:r>
              <a:rPr b="1" lang="en" sz="1450">
                <a:solidFill>
                  <a:srgbClr val="267F99"/>
                </a:solidFill>
                <a:latin typeface="Courier New"/>
                <a:ea typeface="Courier New"/>
                <a:cs typeface="Courier New"/>
                <a:sym typeface="Courier New"/>
              </a:rPr>
              <a:t>Account</a:t>
            </a:r>
            <a:r>
              <a:rPr b="1" lang="en" sz="1450">
                <a:solidFill>
                  <a:srgbClr val="000000"/>
                </a:solidFill>
                <a:latin typeface="Courier New"/>
                <a:ea typeface="Courier New"/>
                <a:cs typeface="Courier New"/>
                <a:sym typeface="Courier New"/>
              </a:rPr>
              <a:t>) {</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 </a:t>
            </a:r>
            <a:r>
              <a:rPr b="1" lang="en" sz="1450">
                <a:solidFill>
                  <a:srgbClr val="001080"/>
                </a:solidFill>
                <a:latin typeface="Courier New"/>
                <a:ea typeface="Courier New"/>
                <a:cs typeface="Courier New"/>
                <a:sym typeface="Courier New"/>
              </a:rPr>
              <a:t>console</a:t>
            </a:r>
            <a:r>
              <a:rPr b="1" lang="en" sz="1450">
                <a:solidFill>
                  <a:srgbClr val="000000"/>
                </a:solidFill>
                <a:latin typeface="Courier New"/>
                <a:ea typeface="Courier New"/>
                <a:cs typeface="Courier New"/>
                <a:sym typeface="Courier New"/>
              </a:rPr>
              <a:t>.</a:t>
            </a:r>
            <a:r>
              <a:rPr b="1" lang="en" sz="1450">
                <a:solidFill>
                  <a:srgbClr val="795E26"/>
                </a:solidFill>
                <a:latin typeface="Courier New"/>
                <a:ea typeface="Courier New"/>
                <a:cs typeface="Courier New"/>
                <a:sym typeface="Courier New"/>
              </a:rPr>
              <a:t>log</a:t>
            </a:r>
            <a:r>
              <a:rPr b="1" lang="en" sz="1450">
                <a:solidFill>
                  <a:srgbClr val="000000"/>
                </a:solidFill>
                <a:latin typeface="Courier New"/>
                <a:ea typeface="Courier New"/>
                <a:cs typeface="Courier New"/>
                <a:sym typeface="Courier New"/>
              </a:rPr>
              <a:t>(</a:t>
            </a:r>
            <a:r>
              <a:rPr b="1" lang="en" sz="1450">
                <a:solidFill>
                  <a:srgbClr val="001080"/>
                </a:solidFill>
                <a:latin typeface="Courier New"/>
                <a:ea typeface="Courier New"/>
                <a:cs typeface="Courier New"/>
                <a:sym typeface="Courier New"/>
              </a:rPr>
              <a:t>user</a:t>
            </a:r>
            <a:r>
              <a:rPr b="1" lang="en" sz="1450">
                <a:solidFill>
                  <a:srgbClr val="000000"/>
                </a:solidFill>
                <a:latin typeface="Courier New"/>
                <a:ea typeface="Courier New"/>
                <a:cs typeface="Courier New"/>
                <a:sym typeface="Courier New"/>
              </a:rPr>
              <a:t>.</a:t>
            </a:r>
            <a:r>
              <a:rPr b="1" lang="en" sz="1450">
                <a:solidFill>
                  <a:srgbClr val="001080"/>
                </a:solidFill>
                <a:latin typeface="Courier New"/>
                <a:ea typeface="Courier New"/>
                <a:cs typeface="Courier New"/>
                <a:sym typeface="Courier New"/>
              </a:rPr>
              <a:t>id</a:t>
            </a:r>
            <a:r>
              <a:rPr b="1" lang="en" sz="1450">
                <a:solidFill>
                  <a:srgbClr val="000000"/>
                </a:solidFill>
                <a:latin typeface="Courier New"/>
                <a:ea typeface="Courier New"/>
                <a:cs typeface="Courier New"/>
                <a:sym typeface="Courier New"/>
              </a:rPr>
              <a:t>)</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FF"/>
                </a:solidFill>
                <a:latin typeface="Courier New"/>
                <a:ea typeface="Courier New"/>
                <a:cs typeface="Courier New"/>
                <a:sym typeface="Courier New"/>
              </a:rPr>
              <a:t>type</a:t>
            </a:r>
            <a:r>
              <a:rPr b="1" lang="en" sz="1450">
                <a:solidFill>
                  <a:srgbClr val="000000"/>
                </a:solidFill>
                <a:latin typeface="Courier New"/>
                <a:ea typeface="Courier New"/>
                <a:cs typeface="Courier New"/>
                <a:sym typeface="Courier New"/>
              </a:rPr>
              <a:t> </a:t>
            </a:r>
            <a:r>
              <a:rPr b="1" lang="en" sz="1450">
                <a:solidFill>
                  <a:srgbClr val="267F99"/>
                </a:solidFill>
                <a:latin typeface="Courier New"/>
                <a:ea typeface="Courier New"/>
                <a:cs typeface="Courier New"/>
                <a:sym typeface="Courier New"/>
              </a:rPr>
              <a:t>Result</a:t>
            </a:r>
            <a:r>
              <a:rPr b="1" lang="en" sz="1450">
                <a:solidFill>
                  <a:srgbClr val="000000"/>
                </a:solidFill>
                <a:latin typeface="Courier New"/>
                <a:ea typeface="Courier New"/>
                <a:cs typeface="Courier New"/>
                <a:sym typeface="Courier New"/>
              </a:rPr>
              <a:t> = </a:t>
            </a:r>
            <a:r>
              <a:rPr b="1" lang="en" sz="1450">
                <a:solidFill>
                  <a:srgbClr val="A31515"/>
                </a:solidFill>
                <a:latin typeface="Courier New"/>
                <a:ea typeface="Courier New"/>
                <a:cs typeface="Courier New"/>
                <a:sym typeface="Courier New"/>
              </a:rPr>
              <a:t>"pass"</a:t>
            </a:r>
            <a:r>
              <a:rPr b="1" lang="en" sz="1450">
                <a:solidFill>
                  <a:srgbClr val="000000"/>
                </a:solidFill>
                <a:latin typeface="Courier New"/>
                <a:ea typeface="Courier New"/>
                <a:cs typeface="Courier New"/>
                <a:sym typeface="Courier New"/>
              </a:rPr>
              <a:t> | </a:t>
            </a:r>
            <a:r>
              <a:rPr b="1" lang="en" sz="1450">
                <a:solidFill>
                  <a:srgbClr val="A31515"/>
                </a:solidFill>
                <a:latin typeface="Courier New"/>
                <a:ea typeface="Courier New"/>
                <a:cs typeface="Courier New"/>
                <a:sym typeface="Courier New"/>
              </a:rPr>
              <a:t>"fail"</a:t>
            </a:r>
            <a:endParaRPr b="1" sz="1450">
              <a:solidFill>
                <a:srgbClr val="A31515"/>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 </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FF"/>
                </a:solidFill>
                <a:latin typeface="Courier New"/>
                <a:ea typeface="Courier New"/>
                <a:cs typeface="Courier New"/>
                <a:sym typeface="Courier New"/>
              </a:rPr>
              <a:t>function</a:t>
            </a:r>
            <a:r>
              <a:rPr b="1" lang="en" sz="1450">
                <a:solidFill>
                  <a:srgbClr val="000000"/>
                </a:solidFill>
                <a:latin typeface="Courier New"/>
                <a:ea typeface="Courier New"/>
                <a:cs typeface="Courier New"/>
                <a:sym typeface="Courier New"/>
              </a:rPr>
              <a:t> </a:t>
            </a:r>
            <a:r>
              <a:rPr b="1" lang="en" sz="1450">
                <a:solidFill>
                  <a:srgbClr val="795E26"/>
                </a:solidFill>
                <a:latin typeface="Courier New"/>
                <a:ea typeface="Courier New"/>
                <a:cs typeface="Courier New"/>
                <a:sym typeface="Courier New"/>
              </a:rPr>
              <a:t>verify</a:t>
            </a:r>
            <a:r>
              <a:rPr b="1" lang="en" sz="1450">
                <a:solidFill>
                  <a:srgbClr val="000000"/>
                </a:solidFill>
                <a:latin typeface="Courier New"/>
                <a:ea typeface="Courier New"/>
                <a:cs typeface="Courier New"/>
                <a:sym typeface="Courier New"/>
              </a:rPr>
              <a:t>(</a:t>
            </a:r>
            <a:r>
              <a:rPr b="1" lang="en" sz="1450">
                <a:solidFill>
                  <a:srgbClr val="001080"/>
                </a:solidFill>
                <a:latin typeface="Courier New"/>
                <a:ea typeface="Courier New"/>
                <a:cs typeface="Courier New"/>
                <a:sym typeface="Courier New"/>
              </a:rPr>
              <a:t>result</a:t>
            </a:r>
            <a:r>
              <a:rPr b="1" lang="en" sz="1450">
                <a:solidFill>
                  <a:srgbClr val="000000"/>
                </a:solidFill>
                <a:latin typeface="Courier New"/>
                <a:ea typeface="Courier New"/>
                <a:cs typeface="Courier New"/>
                <a:sym typeface="Courier New"/>
              </a:rPr>
              <a:t>: </a:t>
            </a:r>
            <a:r>
              <a:rPr b="1" lang="en" sz="1450">
                <a:solidFill>
                  <a:srgbClr val="267F99"/>
                </a:solidFill>
                <a:latin typeface="Courier New"/>
                <a:ea typeface="Courier New"/>
                <a:cs typeface="Courier New"/>
                <a:sym typeface="Courier New"/>
              </a:rPr>
              <a:t>Result</a:t>
            </a:r>
            <a:r>
              <a:rPr b="1" lang="en" sz="1450">
                <a:solidFill>
                  <a:srgbClr val="000000"/>
                </a:solidFill>
                <a:latin typeface="Courier New"/>
                <a:ea typeface="Courier New"/>
                <a:cs typeface="Courier New"/>
                <a:sym typeface="Courier New"/>
              </a:rPr>
              <a:t>) {</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 </a:t>
            </a:r>
            <a:r>
              <a:rPr b="1" lang="en" sz="1450">
                <a:solidFill>
                  <a:srgbClr val="AF00DB"/>
                </a:solidFill>
                <a:latin typeface="Courier New"/>
                <a:ea typeface="Courier New"/>
                <a:cs typeface="Courier New"/>
                <a:sym typeface="Courier New"/>
              </a:rPr>
              <a:t>if</a:t>
            </a:r>
            <a:r>
              <a:rPr b="1" lang="en" sz="1450">
                <a:solidFill>
                  <a:srgbClr val="000000"/>
                </a:solidFill>
                <a:latin typeface="Courier New"/>
                <a:ea typeface="Courier New"/>
                <a:cs typeface="Courier New"/>
                <a:sym typeface="Courier New"/>
              </a:rPr>
              <a:t> (</a:t>
            </a:r>
            <a:r>
              <a:rPr b="1" lang="en" sz="1450">
                <a:solidFill>
                  <a:srgbClr val="001080"/>
                </a:solidFill>
                <a:latin typeface="Courier New"/>
                <a:ea typeface="Courier New"/>
                <a:cs typeface="Courier New"/>
                <a:sym typeface="Courier New"/>
              </a:rPr>
              <a:t>result</a:t>
            </a:r>
            <a:r>
              <a:rPr b="1" lang="en" sz="1450">
                <a:solidFill>
                  <a:srgbClr val="000000"/>
                </a:solidFill>
                <a:latin typeface="Courier New"/>
                <a:ea typeface="Courier New"/>
                <a:cs typeface="Courier New"/>
                <a:sym typeface="Courier New"/>
              </a:rPr>
              <a:t> === </a:t>
            </a:r>
            <a:r>
              <a:rPr b="1" lang="en" sz="1450">
                <a:solidFill>
                  <a:srgbClr val="A31515"/>
                </a:solidFill>
                <a:latin typeface="Courier New"/>
                <a:ea typeface="Courier New"/>
                <a:cs typeface="Courier New"/>
                <a:sym typeface="Courier New"/>
              </a:rPr>
              <a:t>"pass"</a:t>
            </a:r>
            <a:r>
              <a:rPr b="1" lang="en" sz="1450">
                <a:solidFill>
                  <a:srgbClr val="000000"/>
                </a:solidFill>
                <a:latin typeface="Courier New"/>
                <a:ea typeface="Courier New"/>
                <a:cs typeface="Courier New"/>
                <a:sym typeface="Courier New"/>
              </a:rPr>
              <a:t>) {</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   </a:t>
            </a:r>
            <a:r>
              <a:rPr b="1" lang="en" sz="1450">
                <a:solidFill>
                  <a:srgbClr val="001080"/>
                </a:solidFill>
                <a:latin typeface="Courier New"/>
                <a:ea typeface="Courier New"/>
                <a:cs typeface="Courier New"/>
                <a:sym typeface="Courier New"/>
              </a:rPr>
              <a:t>console</a:t>
            </a:r>
            <a:r>
              <a:rPr b="1" lang="en" sz="1450">
                <a:solidFill>
                  <a:srgbClr val="000000"/>
                </a:solidFill>
                <a:latin typeface="Courier New"/>
                <a:ea typeface="Courier New"/>
                <a:cs typeface="Courier New"/>
                <a:sym typeface="Courier New"/>
              </a:rPr>
              <a:t>.</a:t>
            </a:r>
            <a:r>
              <a:rPr b="1" lang="en" sz="1450">
                <a:solidFill>
                  <a:srgbClr val="795E26"/>
                </a:solidFill>
                <a:latin typeface="Courier New"/>
                <a:ea typeface="Courier New"/>
                <a:cs typeface="Courier New"/>
                <a:sym typeface="Courier New"/>
              </a:rPr>
              <a:t>log</a:t>
            </a:r>
            <a:r>
              <a:rPr b="1" lang="en" sz="1450">
                <a:solidFill>
                  <a:srgbClr val="000000"/>
                </a:solidFill>
                <a:latin typeface="Courier New"/>
                <a:ea typeface="Courier New"/>
                <a:cs typeface="Courier New"/>
                <a:sym typeface="Courier New"/>
              </a:rPr>
              <a:t>(</a:t>
            </a:r>
            <a:r>
              <a:rPr b="1" lang="en" sz="1450">
                <a:solidFill>
                  <a:srgbClr val="A31515"/>
                </a:solidFill>
                <a:latin typeface="Courier New"/>
                <a:ea typeface="Courier New"/>
                <a:cs typeface="Courier New"/>
                <a:sym typeface="Courier New"/>
              </a:rPr>
              <a:t>"Passed"</a:t>
            </a:r>
            <a:r>
              <a:rPr b="1" lang="en" sz="1450">
                <a:solidFill>
                  <a:srgbClr val="000000"/>
                </a:solidFill>
                <a:latin typeface="Courier New"/>
                <a:ea typeface="Courier New"/>
                <a:cs typeface="Courier New"/>
                <a:sym typeface="Courier New"/>
              </a:rPr>
              <a:t>)</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 } </a:t>
            </a:r>
            <a:r>
              <a:rPr b="1" lang="en" sz="1450">
                <a:solidFill>
                  <a:srgbClr val="AF00DB"/>
                </a:solidFill>
                <a:latin typeface="Courier New"/>
                <a:ea typeface="Courier New"/>
                <a:cs typeface="Courier New"/>
                <a:sym typeface="Courier New"/>
              </a:rPr>
              <a:t>else</a:t>
            </a:r>
            <a:r>
              <a:rPr b="1" lang="en" sz="1450">
                <a:solidFill>
                  <a:srgbClr val="000000"/>
                </a:solidFill>
                <a:latin typeface="Courier New"/>
                <a:ea typeface="Courier New"/>
                <a:cs typeface="Courier New"/>
                <a:sym typeface="Courier New"/>
              </a:rPr>
              <a:t> {</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   </a:t>
            </a:r>
            <a:r>
              <a:rPr b="1" lang="en" sz="1450">
                <a:solidFill>
                  <a:srgbClr val="001080"/>
                </a:solidFill>
                <a:latin typeface="Courier New"/>
                <a:ea typeface="Courier New"/>
                <a:cs typeface="Courier New"/>
                <a:sym typeface="Courier New"/>
              </a:rPr>
              <a:t>console</a:t>
            </a:r>
            <a:r>
              <a:rPr b="1" lang="en" sz="1450">
                <a:solidFill>
                  <a:srgbClr val="000000"/>
                </a:solidFill>
                <a:latin typeface="Courier New"/>
                <a:ea typeface="Courier New"/>
                <a:cs typeface="Courier New"/>
                <a:sym typeface="Courier New"/>
              </a:rPr>
              <a:t>.</a:t>
            </a:r>
            <a:r>
              <a:rPr b="1" lang="en" sz="1450">
                <a:solidFill>
                  <a:srgbClr val="795E26"/>
                </a:solidFill>
                <a:latin typeface="Courier New"/>
                <a:ea typeface="Courier New"/>
                <a:cs typeface="Courier New"/>
                <a:sym typeface="Courier New"/>
              </a:rPr>
              <a:t>log</a:t>
            </a:r>
            <a:r>
              <a:rPr b="1" lang="en" sz="1450">
                <a:solidFill>
                  <a:srgbClr val="000000"/>
                </a:solidFill>
                <a:latin typeface="Courier New"/>
                <a:ea typeface="Courier New"/>
                <a:cs typeface="Courier New"/>
                <a:sym typeface="Courier New"/>
              </a:rPr>
              <a:t>(</a:t>
            </a:r>
            <a:r>
              <a:rPr b="1" lang="en" sz="1450">
                <a:solidFill>
                  <a:srgbClr val="A31515"/>
                </a:solidFill>
                <a:latin typeface="Courier New"/>
                <a:ea typeface="Courier New"/>
                <a:cs typeface="Courier New"/>
                <a:sym typeface="Courier New"/>
              </a:rPr>
              <a:t>"Failed"</a:t>
            </a:r>
            <a:r>
              <a:rPr b="1" lang="en" sz="1450">
                <a:solidFill>
                  <a:srgbClr val="000000"/>
                </a:solidFill>
                <a:latin typeface="Courier New"/>
                <a:ea typeface="Courier New"/>
                <a:cs typeface="Courier New"/>
                <a:sym typeface="Courier New"/>
              </a:rPr>
              <a:t>)</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 }</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450">
                <a:solidFill>
                  <a:srgbClr val="000000"/>
                </a:solidFill>
                <a:latin typeface="Courier New"/>
                <a:ea typeface="Courier New"/>
                <a:cs typeface="Courier New"/>
                <a:sym typeface="Courier New"/>
              </a:rPr>
              <a:t>}</a:t>
            </a:r>
            <a:endParaRPr b="1" sz="1450">
              <a:solidFill>
                <a:srgbClr val="000000"/>
              </a:solidFill>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151850" y="143300"/>
            <a:ext cx="8822100" cy="48654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b="1" lang="en" sz="1550">
                <a:solidFill>
                  <a:srgbClr val="0000FF"/>
                </a:solidFill>
                <a:latin typeface="Courier New"/>
                <a:ea typeface="Courier New"/>
                <a:cs typeface="Courier New"/>
                <a:sym typeface="Courier New"/>
              </a:rPr>
              <a:t>type</a:t>
            </a:r>
            <a:r>
              <a:rPr b="1" lang="en" sz="1550">
                <a:solidFill>
                  <a:srgbClr val="000000"/>
                </a:solidFill>
                <a:latin typeface="Courier New"/>
                <a:ea typeface="Courier New"/>
                <a:cs typeface="Courier New"/>
                <a:sym typeface="Courier New"/>
              </a:rPr>
              <a:t> </a:t>
            </a:r>
            <a:r>
              <a:rPr b="1" lang="en" sz="1550">
                <a:solidFill>
                  <a:srgbClr val="1C6277"/>
                </a:solidFill>
                <a:latin typeface="Courier New"/>
                <a:ea typeface="Courier New"/>
                <a:cs typeface="Courier New"/>
                <a:sym typeface="Courier New"/>
              </a:rPr>
              <a:t>Result</a:t>
            </a:r>
            <a:r>
              <a:rPr b="1" lang="en" sz="1550">
                <a:solidFill>
                  <a:srgbClr val="000000"/>
                </a:solidFill>
                <a:latin typeface="Courier New"/>
                <a:ea typeface="Courier New"/>
                <a:cs typeface="Courier New"/>
                <a:sym typeface="Courier New"/>
              </a:rPr>
              <a:t> = </a:t>
            </a:r>
            <a:r>
              <a:rPr b="1" lang="en" sz="1550">
                <a:solidFill>
                  <a:srgbClr val="A31515"/>
                </a:solidFill>
                <a:latin typeface="Courier New"/>
                <a:ea typeface="Courier New"/>
                <a:cs typeface="Courier New"/>
                <a:sym typeface="Courier New"/>
              </a:rPr>
              <a:t>"pass"</a:t>
            </a:r>
            <a:r>
              <a:rPr b="1" lang="en" sz="1550">
                <a:solidFill>
                  <a:srgbClr val="000000"/>
                </a:solidFill>
                <a:latin typeface="Courier New"/>
                <a:ea typeface="Courier New"/>
                <a:cs typeface="Courier New"/>
                <a:sym typeface="Courier New"/>
              </a:rPr>
              <a:t> | </a:t>
            </a:r>
            <a:r>
              <a:rPr b="1" lang="en" sz="1550">
                <a:solidFill>
                  <a:srgbClr val="A31515"/>
                </a:solidFill>
                <a:latin typeface="Courier New"/>
                <a:ea typeface="Courier New"/>
                <a:cs typeface="Courier New"/>
                <a:sym typeface="Courier New"/>
              </a:rPr>
              <a:t>"fail"</a:t>
            </a:r>
            <a:endParaRPr b="1" sz="1550">
              <a:solidFill>
                <a:srgbClr val="A31515"/>
              </a:solidFill>
              <a:latin typeface="Courier New"/>
              <a:ea typeface="Courier New"/>
              <a:cs typeface="Courier New"/>
              <a:sym typeface="Courier New"/>
            </a:endParaRPr>
          </a:p>
          <a:p>
            <a:pPr indent="0" lvl="0" marL="0" rtl="0" algn="l">
              <a:spcBef>
                <a:spcPts val="0"/>
              </a:spcBef>
              <a:spcAft>
                <a:spcPts val="0"/>
              </a:spcAft>
              <a:buNone/>
            </a:pPr>
            <a:r>
              <a:rPr b="1" lang="en" sz="1550">
                <a:solidFill>
                  <a:srgbClr val="000000"/>
                </a:solidFill>
                <a:latin typeface="Courier New"/>
                <a:ea typeface="Courier New"/>
                <a:cs typeface="Courier New"/>
                <a:sym typeface="Courier New"/>
              </a:rPr>
              <a:t> </a:t>
            </a:r>
            <a:endParaRPr b="1" sz="15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550">
                <a:solidFill>
                  <a:srgbClr val="0000FF"/>
                </a:solidFill>
                <a:latin typeface="Courier New"/>
                <a:ea typeface="Courier New"/>
                <a:cs typeface="Courier New"/>
                <a:sym typeface="Courier New"/>
              </a:rPr>
              <a:t>function</a:t>
            </a:r>
            <a:r>
              <a:rPr b="1" lang="en" sz="1550">
                <a:solidFill>
                  <a:srgbClr val="000000"/>
                </a:solidFill>
                <a:latin typeface="Courier New"/>
                <a:ea typeface="Courier New"/>
                <a:cs typeface="Courier New"/>
                <a:sym typeface="Courier New"/>
              </a:rPr>
              <a:t> </a:t>
            </a:r>
            <a:r>
              <a:rPr b="1" lang="en" sz="1550">
                <a:solidFill>
                  <a:srgbClr val="795E26"/>
                </a:solidFill>
                <a:latin typeface="Courier New"/>
                <a:ea typeface="Courier New"/>
                <a:cs typeface="Courier New"/>
                <a:sym typeface="Courier New"/>
              </a:rPr>
              <a:t>verify</a:t>
            </a:r>
            <a:r>
              <a:rPr b="1" lang="en" sz="1550">
                <a:solidFill>
                  <a:srgbClr val="000000"/>
                </a:solidFill>
                <a:latin typeface="Courier New"/>
                <a:ea typeface="Courier New"/>
                <a:cs typeface="Courier New"/>
                <a:sym typeface="Courier New"/>
              </a:rPr>
              <a:t>(</a:t>
            </a:r>
            <a:r>
              <a:rPr b="1" lang="en" sz="1550">
                <a:solidFill>
                  <a:srgbClr val="001080"/>
                </a:solidFill>
                <a:latin typeface="Courier New"/>
                <a:ea typeface="Courier New"/>
                <a:cs typeface="Courier New"/>
                <a:sym typeface="Courier New"/>
              </a:rPr>
              <a:t>result</a:t>
            </a:r>
            <a:r>
              <a:rPr b="1" lang="en" sz="1550">
                <a:solidFill>
                  <a:srgbClr val="000000"/>
                </a:solidFill>
                <a:latin typeface="Courier New"/>
                <a:ea typeface="Courier New"/>
                <a:cs typeface="Courier New"/>
                <a:sym typeface="Courier New"/>
              </a:rPr>
              <a:t>: </a:t>
            </a:r>
            <a:r>
              <a:rPr b="1" lang="en" sz="1550">
                <a:solidFill>
                  <a:srgbClr val="1C6277"/>
                </a:solidFill>
                <a:latin typeface="Courier New"/>
                <a:ea typeface="Courier New"/>
                <a:cs typeface="Courier New"/>
                <a:sym typeface="Courier New"/>
              </a:rPr>
              <a:t>Result</a:t>
            </a:r>
            <a:r>
              <a:rPr b="1" lang="en" sz="1550">
                <a:solidFill>
                  <a:srgbClr val="000000"/>
                </a:solidFill>
                <a:latin typeface="Courier New"/>
                <a:ea typeface="Courier New"/>
                <a:cs typeface="Courier New"/>
                <a:sym typeface="Courier New"/>
              </a:rPr>
              <a:t>) {</a:t>
            </a:r>
            <a:endParaRPr b="1" sz="15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550">
                <a:solidFill>
                  <a:srgbClr val="000000"/>
                </a:solidFill>
                <a:latin typeface="Courier New"/>
                <a:ea typeface="Courier New"/>
                <a:cs typeface="Courier New"/>
                <a:sym typeface="Courier New"/>
              </a:rPr>
              <a:t> </a:t>
            </a:r>
            <a:r>
              <a:rPr b="1" lang="en" sz="1550">
                <a:solidFill>
                  <a:srgbClr val="AF00DB"/>
                </a:solidFill>
                <a:latin typeface="Courier New"/>
                <a:ea typeface="Courier New"/>
                <a:cs typeface="Courier New"/>
                <a:sym typeface="Courier New"/>
              </a:rPr>
              <a:t>if</a:t>
            </a:r>
            <a:r>
              <a:rPr b="1" lang="en" sz="1550">
                <a:solidFill>
                  <a:srgbClr val="000000"/>
                </a:solidFill>
                <a:latin typeface="Courier New"/>
                <a:ea typeface="Courier New"/>
                <a:cs typeface="Courier New"/>
                <a:sym typeface="Courier New"/>
              </a:rPr>
              <a:t> (</a:t>
            </a:r>
            <a:r>
              <a:rPr b="1" lang="en" sz="1550">
                <a:solidFill>
                  <a:srgbClr val="001080"/>
                </a:solidFill>
                <a:latin typeface="Courier New"/>
                <a:ea typeface="Courier New"/>
                <a:cs typeface="Courier New"/>
                <a:sym typeface="Courier New"/>
              </a:rPr>
              <a:t>result</a:t>
            </a:r>
            <a:r>
              <a:rPr b="1" lang="en" sz="1550">
                <a:solidFill>
                  <a:srgbClr val="000000"/>
                </a:solidFill>
                <a:latin typeface="Courier New"/>
                <a:ea typeface="Courier New"/>
                <a:cs typeface="Courier New"/>
                <a:sym typeface="Courier New"/>
              </a:rPr>
              <a:t> === </a:t>
            </a:r>
            <a:r>
              <a:rPr b="1" lang="en" sz="1550">
                <a:solidFill>
                  <a:srgbClr val="A31515"/>
                </a:solidFill>
                <a:latin typeface="Courier New"/>
                <a:ea typeface="Courier New"/>
                <a:cs typeface="Courier New"/>
                <a:sym typeface="Courier New"/>
              </a:rPr>
              <a:t>"pass"</a:t>
            </a:r>
            <a:r>
              <a:rPr b="1" lang="en" sz="1550">
                <a:solidFill>
                  <a:srgbClr val="000000"/>
                </a:solidFill>
                <a:latin typeface="Courier New"/>
                <a:ea typeface="Courier New"/>
                <a:cs typeface="Courier New"/>
                <a:sym typeface="Courier New"/>
              </a:rPr>
              <a:t>) {</a:t>
            </a:r>
            <a:endParaRPr b="1" sz="15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550">
                <a:solidFill>
                  <a:srgbClr val="000000"/>
                </a:solidFill>
                <a:latin typeface="Courier New"/>
                <a:ea typeface="Courier New"/>
                <a:cs typeface="Courier New"/>
                <a:sym typeface="Courier New"/>
              </a:rPr>
              <a:t>   </a:t>
            </a:r>
            <a:r>
              <a:rPr b="1" lang="en" sz="1550">
                <a:solidFill>
                  <a:srgbClr val="001080"/>
                </a:solidFill>
                <a:latin typeface="Courier New"/>
                <a:ea typeface="Courier New"/>
                <a:cs typeface="Courier New"/>
                <a:sym typeface="Courier New"/>
              </a:rPr>
              <a:t>console</a:t>
            </a:r>
            <a:r>
              <a:rPr b="1" lang="en" sz="1550">
                <a:solidFill>
                  <a:srgbClr val="000000"/>
                </a:solidFill>
                <a:latin typeface="Courier New"/>
                <a:ea typeface="Courier New"/>
                <a:cs typeface="Courier New"/>
                <a:sym typeface="Courier New"/>
              </a:rPr>
              <a:t>.</a:t>
            </a:r>
            <a:r>
              <a:rPr b="1" lang="en" sz="1550">
                <a:solidFill>
                  <a:srgbClr val="795E26"/>
                </a:solidFill>
                <a:latin typeface="Courier New"/>
                <a:ea typeface="Courier New"/>
                <a:cs typeface="Courier New"/>
                <a:sym typeface="Courier New"/>
              </a:rPr>
              <a:t>log</a:t>
            </a:r>
            <a:r>
              <a:rPr b="1" lang="en" sz="1550">
                <a:solidFill>
                  <a:srgbClr val="000000"/>
                </a:solidFill>
                <a:latin typeface="Courier New"/>
                <a:ea typeface="Courier New"/>
                <a:cs typeface="Courier New"/>
                <a:sym typeface="Courier New"/>
              </a:rPr>
              <a:t>(</a:t>
            </a:r>
            <a:r>
              <a:rPr b="1" lang="en" sz="1550">
                <a:solidFill>
                  <a:srgbClr val="A31515"/>
                </a:solidFill>
                <a:latin typeface="Courier New"/>
                <a:ea typeface="Courier New"/>
                <a:cs typeface="Courier New"/>
                <a:sym typeface="Courier New"/>
              </a:rPr>
              <a:t>"Passed"</a:t>
            </a:r>
            <a:r>
              <a:rPr b="1" lang="en" sz="1550">
                <a:solidFill>
                  <a:srgbClr val="000000"/>
                </a:solidFill>
                <a:latin typeface="Courier New"/>
                <a:ea typeface="Courier New"/>
                <a:cs typeface="Courier New"/>
                <a:sym typeface="Courier New"/>
              </a:rPr>
              <a:t>)</a:t>
            </a:r>
            <a:endParaRPr b="1" sz="15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550">
                <a:solidFill>
                  <a:srgbClr val="000000"/>
                </a:solidFill>
                <a:latin typeface="Courier New"/>
                <a:ea typeface="Courier New"/>
                <a:cs typeface="Courier New"/>
                <a:sym typeface="Courier New"/>
              </a:rPr>
              <a:t> } </a:t>
            </a:r>
            <a:r>
              <a:rPr b="1" lang="en" sz="1550">
                <a:solidFill>
                  <a:srgbClr val="AF00DB"/>
                </a:solidFill>
                <a:latin typeface="Courier New"/>
                <a:ea typeface="Courier New"/>
                <a:cs typeface="Courier New"/>
                <a:sym typeface="Courier New"/>
              </a:rPr>
              <a:t>else</a:t>
            </a:r>
            <a:r>
              <a:rPr b="1" lang="en" sz="1550">
                <a:solidFill>
                  <a:srgbClr val="000000"/>
                </a:solidFill>
                <a:latin typeface="Courier New"/>
                <a:ea typeface="Courier New"/>
                <a:cs typeface="Courier New"/>
                <a:sym typeface="Courier New"/>
              </a:rPr>
              <a:t> {</a:t>
            </a:r>
            <a:endParaRPr b="1" sz="15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550">
                <a:solidFill>
                  <a:srgbClr val="000000"/>
                </a:solidFill>
                <a:latin typeface="Courier New"/>
                <a:ea typeface="Courier New"/>
                <a:cs typeface="Courier New"/>
                <a:sym typeface="Courier New"/>
              </a:rPr>
              <a:t>   </a:t>
            </a:r>
            <a:r>
              <a:rPr b="1" lang="en" sz="1550">
                <a:solidFill>
                  <a:srgbClr val="001080"/>
                </a:solidFill>
                <a:latin typeface="Courier New"/>
                <a:ea typeface="Courier New"/>
                <a:cs typeface="Courier New"/>
                <a:sym typeface="Courier New"/>
              </a:rPr>
              <a:t>console</a:t>
            </a:r>
            <a:r>
              <a:rPr b="1" lang="en" sz="1550">
                <a:solidFill>
                  <a:srgbClr val="000000"/>
                </a:solidFill>
                <a:latin typeface="Courier New"/>
                <a:ea typeface="Courier New"/>
                <a:cs typeface="Courier New"/>
                <a:sym typeface="Courier New"/>
              </a:rPr>
              <a:t>.</a:t>
            </a:r>
            <a:r>
              <a:rPr b="1" lang="en" sz="1550">
                <a:solidFill>
                  <a:srgbClr val="795E26"/>
                </a:solidFill>
                <a:latin typeface="Courier New"/>
                <a:ea typeface="Courier New"/>
                <a:cs typeface="Courier New"/>
                <a:sym typeface="Courier New"/>
              </a:rPr>
              <a:t>log</a:t>
            </a:r>
            <a:r>
              <a:rPr b="1" lang="en" sz="1550">
                <a:solidFill>
                  <a:srgbClr val="000000"/>
                </a:solidFill>
                <a:latin typeface="Courier New"/>
                <a:ea typeface="Courier New"/>
                <a:cs typeface="Courier New"/>
                <a:sym typeface="Courier New"/>
              </a:rPr>
              <a:t>(</a:t>
            </a:r>
            <a:r>
              <a:rPr b="1" lang="en" sz="1550">
                <a:solidFill>
                  <a:srgbClr val="A31515"/>
                </a:solidFill>
                <a:latin typeface="Courier New"/>
                <a:ea typeface="Courier New"/>
                <a:cs typeface="Courier New"/>
                <a:sym typeface="Courier New"/>
              </a:rPr>
              <a:t>"Failed"</a:t>
            </a:r>
            <a:r>
              <a:rPr b="1" lang="en" sz="1550">
                <a:solidFill>
                  <a:srgbClr val="000000"/>
                </a:solidFill>
                <a:latin typeface="Courier New"/>
                <a:ea typeface="Courier New"/>
                <a:cs typeface="Courier New"/>
                <a:sym typeface="Courier New"/>
              </a:rPr>
              <a:t>)</a:t>
            </a:r>
            <a:endParaRPr b="1" sz="15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550">
                <a:solidFill>
                  <a:srgbClr val="000000"/>
                </a:solidFill>
                <a:latin typeface="Courier New"/>
                <a:ea typeface="Courier New"/>
                <a:cs typeface="Courier New"/>
                <a:sym typeface="Courier New"/>
              </a:rPr>
              <a:t> }</a:t>
            </a:r>
            <a:endParaRPr b="1" sz="1550">
              <a:solidFill>
                <a:srgbClr val="000000"/>
              </a:solidFill>
              <a:latin typeface="Courier New"/>
              <a:ea typeface="Courier New"/>
              <a:cs typeface="Courier New"/>
              <a:sym typeface="Courier New"/>
            </a:endParaRPr>
          </a:p>
          <a:p>
            <a:pPr indent="0" lvl="0" marL="0" rtl="0" algn="l">
              <a:spcBef>
                <a:spcPts val="0"/>
              </a:spcBef>
              <a:spcAft>
                <a:spcPts val="0"/>
              </a:spcAft>
              <a:buNone/>
            </a:pPr>
            <a:r>
              <a:rPr b="1" lang="en" sz="1550">
                <a:solidFill>
                  <a:srgbClr val="000000"/>
                </a:solidFill>
                <a:latin typeface="Courier New"/>
                <a:ea typeface="Courier New"/>
                <a:cs typeface="Courier New"/>
                <a:sym typeface="Courier New"/>
              </a:rPr>
              <a:t>}</a:t>
            </a:r>
            <a:endParaRPr b="1" sz="1550">
              <a:solidFill>
                <a:srgbClr val="000000"/>
              </a:solidFill>
              <a:latin typeface="Courier New"/>
              <a:ea typeface="Courier New"/>
              <a:cs typeface="Courier New"/>
              <a:sym typeface="Courier New"/>
            </a:endParaRPr>
          </a:p>
          <a:p>
            <a:pPr indent="0" lvl="0" marL="0" rtl="0" algn="l">
              <a:spcBef>
                <a:spcPts val="0"/>
              </a:spcBef>
              <a:spcAft>
                <a:spcPts val="0"/>
              </a:spcAft>
              <a:buNone/>
            </a:pPr>
            <a:r>
              <a:t/>
            </a:r>
            <a:endParaRPr/>
          </a:p>
          <a:p>
            <a:pPr indent="0" lvl="0" marL="0" rtl="0" algn="l">
              <a:spcBef>
                <a:spcPts val="0"/>
              </a:spcBef>
              <a:spcAft>
                <a:spcPts val="0"/>
              </a:spcAft>
              <a:buNone/>
            </a:pPr>
            <a:r>
              <a:rPr lang="en"/>
              <a:t>⇒</a:t>
            </a:r>
            <a:r>
              <a:rPr lang="en" sz="2000">
                <a:solidFill>
                  <a:srgbClr val="000000"/>
                </a:solidFill>
              </a:rPr>
              <a:t>This means that your existing working JavaScript code is also TypeScript code. The main benefit of TypeScript is that it can highlight unexpected behavior in your code, lowering the chance of bugs.</a:t>
            </a:r>
            <a:endParaRPr sz="5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151850" y="164675"/>
            <a:ext cx="8747100" cy="4833300"/>
          </a:xfrm>
          <a:prstGeom prst="rect">
            <a:avLst/>
          </a:prstGeom>
          <a:solidFill>
            <a:schemeClr val="lt1"/>
          </a:solidFill>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rgbClr val="000000"/>
                </a:solidFill>
                <a:highlight>
                  <a:srgbClr val="FFFFFF"/>
                </a:highlight>
              </a:rPr>
              <a:t> TypeScript can build a type-system that accepts JavaScript code but has types. </a:t>
            </a:r>
            <a:endParaRPr b="1" sz="1600">
              <a:solidFill>
                <a:srgbClr val="000000"/>
              </a:solidFill>
              <a:highlight>
                <a:srgbClr val="FFFFFF"/>
              </a:highlight>
            </a:endParaRPr>
          </a:p>
          <a:p>
            <a:pPr indent="0" lvl="0" marL="0" rtl="0" algn="l">
              <a:spcBef>
                <a:spcPts val="0"/>
              </a:spcBef>
              <a:spcAft>
                <a:spcPts val="0"/>
              </a:spcAft>
              <a:buNone/>
            </a:pPr>
            <a:r>
              <a:t/>
            </a:r>
            <a:endParaRPr b="1" sz="1600">
              <a:solidFill>
                <a:srgbClr val="000000"/>
              </a:solidFill>
              <a:highlight>
                <a:srgbClr val="FFFFFF"/>
              </a:highlight>
            </a:endParaRPr>
          </a:p>
          <a:p>
            <a:pPr indent="0" lvl="0" marL="0" rtl="0" algn="l">
              <a:spcBef>
                <a:spcPts val="0"/>
              </a:spcBef>
              <a:spcAft>
                <a:spcPts val="0"/>
              </a:spcAft>
              <a:buNone/>
            </a:pPr>
            <a:r>
              <a:rPr lang="en" sz="1850">
                <a:solidFill>
                  <a:srgbClr val="0000FF"/>
                </a:solidFill>
                <a:highlight>
                  <a:srgbClr val="FFFFFF"/>
                </a:highlight>
                <a:latin typeface="Courier New"/>
                <a:ea typeface="Courier New"/>
                <a:cs typeface="Courier New"/>
                <a:sym typeface="Courier New"/>
              </a:rPr>
              <a:t>const</a:t>
            </a:r>
            <a:r>
              <a:rPr lang="en" sz="1850">
                <a:solidFill>
                  <a:srgbClr val="000000"/>
                </a:solidFill>
                <a:highlight>
                  <a:srgbClr val="FFFFFF"/>
                </a:highlight>
                <a:latin typeface="Courier New"/>
                <a:ea typeface="Courier New"/>
                <a:cs typeface="Courier New"/>
                <a:sym typeface="Courier New"/>
              </a:rPr>
              <a:t> </a:t>
            </a:r>
            <a:r>
              <a:rPr lang="en" sz="1850">
                <a:solidFill>
                  <a:srgbClr val="0070C1"/>
                </a:solidFill>
                <a:highlight>
                  <a:srgbClr val="FFFFFF"/>
                </a:highlight>
                <a:latin typeface="Courier New"/>
                <a:ea typeface="Courier New"/>
                <a:cs typeface="Courier New"/>
                <a:sym typeface="Courier New"/>
              </a:rPr>
              <a:t>user</a:t>
            </a:r>
            <a:r>
              <a:rPr lang="en" sz="1850">
                <a:solidFill>
                  <a:srgbClr val="000000"/>
                </a:solidFill>
                <a:highlight>
                  <a:srgbClr val="FFFFFF"/>
                </a:highlight>
                <a:latin typeface="Courier New"/>
                <a:ea typeface="Courier New"/>
                <a:cs typeface="Courier New"/>
                <a:sym typeface="Courier New"/>
              </a:rPr>
              <a:t> = {</a:t>
            </a:r>
            <a:endParaRPr sz="18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850">
                <a:solidFill>
                  <a:srgbClr val="000000"/>
                </a:solidFill>
                <a:highlight>
                  <a:srgbClr val="FFFFFF"/>
                </a:highlight>
                <a:latin typeface="Courier New"/>
                <a:ea typeface="Courier New"/>
                <a:cs typeface="Courier New"/>
                <a:sym typeface="Courier New"/>
              </a:rPr>
              <a:t> </a:t>
            </a:r>
            <a:r>
              <a:rPr lang="en" sz="1850">
                <a:solidFill>
                  <a:srgbClr val="001080"/>
                </a:solidFill>
                <a:highlight>
                  <a:srgbClr val="FFFFFF"/>
                </a:highlight>
                <a:latin typeface="Courier New"/>
                <a:ea typeface="Courier New"/>
                <a:cs typeface="Courier New"/>
                <a:sym typeface="Courier New"/>
              </a:rPr>
              <a:t>name:</a:t>
            </a:r>
            <a:r>
              <a:rPr lang="en" sz="1850">
                <a:solidFill>
                  <a:srgbClr val="000000"/>
                </a:solidFill>
                <a:highlight>
                  <a:srgbClr val="FFFFFF"/>
                </a:highlight>
                <a:latin typeface="Courier New"/>
                <a:ea typeface="Courier New"/>
                <a:cs typeface="Courier New"/>
                <a:sym typeface="Courier New"/>
              </a:rPr>
              <a:t> </a:t>
            </a:r>
            <a:r>
              <a:rPr lang="en" sz="1850">
                <a:solidFill>
                  <a:srgbClr val="A31515"/>
                </a:solidFill>
                <a:highlight>
                  <a:srgbClr val="FFFFFF"/>
                </a:highlight>
                <a:latin typeface="Courier New"/>
                <a:ea typeface="Courier New"/>
                <a:cs typeface="Courier New"/>
                <a:sym typeface="Courier New"/>
              </a:rPr>
              <a:t>"Hayes"</a:t>
            </a:r>
            <a:r>
              <a:rPr lang="en" sz="1850">
                <a:solidFill>
                  <a:srgbClr val="000000"/>
                </a:solidFill>
                <a:highlight>
                  <a:srgbClr val="FFFFFF"/>
                </a:highlight>
                <a:latin typeface="Courier New"/>
                <a:ea typeface="Courier New"/>
                <a:cs typeface="Courier New"/>
                <a:sym typeface="Courier New"/>
              </a:rPr>
              <a:t>,</a:t>
            </a:r>
            <a:endParaRPr sz="18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850">
                <a:solidFill>
                  <a:srgbClr val="000000"/>
                </a:solidFill>
                <a:highlight>
                  <a:srgbClr val="FFFFFF"/>
                </a:highlight>
                <a:latin typeface="Courier New"/>
                <a:ea typeface="Courier New"/>
                <a:cs typeface="Courier New"/>
                <a:sym typeface="Courier New"/>
              </a:rPr>
              <a:t> </a:t>
            </a:r>
            <a:r>
              <a:rPr lang="en" sz="1850">
                <a:solidFill>
                  <a:srgbClr val="001080"/>
                </a:solidFill>
                <a:highlight>
                  <a:srgbClr val="FFFFFF"/>
                </a:highlight>
                <a:latin typeface="Courier New"/>
                <a:ea typeface="Courier New"/>
                <a:cs typeface="Courier New"/>
                <a:sym typeface="Courier New"/>
              </a:rPr>
              <a:t>id:</a:t>
            </a:r>
            <a:r>
              <a:rPr lang="en" sz="1850">
                <a:solidFill>
                  <a:srgbClr val="000000"/>
                </a:solidFill>
                <a:highlight>
                  <a:srgbClr val="FFFFFF"/>
                </a:highlight>
                <a:latin typeface="Courier New"/>
                <a:ea typeface="Courier New"/>
                <a:cs typeface="Courier New"/>
                <a:sym typeface="Courier New"/>
              </a:rPr>
              <a:t> </a:t>
            </a:r>
            <a:r>
              <a:rPr lang="en" sz="1850">
                <a:solidFill>
                  <a:srgbClr val="098658"/>
                </a:solidFill>
                <a:highlight>
                  <a:srgbClr val="FFFFFF"/>
                </a:highlight>
                <a:latin typeface="Courier New"/>
                <a:ea typeface="Courier New"/>
                <a:cs typeface="Courier New"/>
                <a:sym typeface="Courier New"/>
              </a:rPr>
              <a:t>0</a:t>
            </a:r>
            <a:r>
              <a:rPr lang="en" sz="1850">
                <a:solidFill>
                  <a:srgbClr val="000000"/>
                </a:solidFill>
                <a:highlight>
                  <a:srgbClr val="FFFFFF"/>
                </a:highlight>
                <a:latin typeface="Courier New"/>
                <a:ea typeface="Courier New"/>
                <a:cs typeface="Courier New"/>
                <a:sym typeface="Courier New"/>
              </a:rPr>
              <a:t>,</a:t>
            </a:r>
            <a:endParaRPr sz="18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850">
                <a:solidFill>
                  <a:srgbClr val="000000"/>
                </a:solidFill>
                <a:highlight>
                  <a:srgbClr val="FFFFFF"/>
                </a:highlight>
                <a:latin typeface="Courier New"/>
                <a:ea typeface="Courier New"/>
                <a:cs typeface="Courier New"/>
                <a:sym typeface="Courier New"/>
              </a:rPr>
              <a:t>};</a:t>
            </a:r>
            <a:endParaRPr sz="18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b="1" sz="2300">
              <a:solidFill>
                <a:srgbClr val="000000"/>
              </a:solidFill>
              <a:highlight>
                <a:srgbClr val="FFFFFF"/>
              </a:highlight>
            </a:endParaRPr>
          </a:p>
          <a:p>
            <a:pPr indent="0" lvl="0" marL="0" rtl="0" algn="l">
              <a:lnSpc>
                <a:spcPct val="115000"/>
              </a:lnSpc>
              <a:spcBef>
                <a:spcPts val="1200"/>
              </a:spcBef>
              <a:spcAft>
                <a:spcPts val="0"/>
              </a:spcAft>
              <a:buNone/>
            </a:pPr>
            <a:r>
              <a:rPr lang="en" sz="1900">
                <a:solidFill>
                  <a:srgbClr val="000000"/>
                </a:solidFill>
                <a:highlight>
                  <a:srgbClr val="FFFFFF"/>
                </a:highlight>
              </a:rPr>
              <a:t>You can explicitly describe this object’s shape using an </a:t>
            </a:r>
            <a:r>
              <a:rPr lang="en" sz="1900">
                <a:solidFill>
                  <a:srgbClr val="188038"/>
                </a:solidFill>
                <a:highlight>
                  <a:srgbClr val="FFFFFF"/>
                </a:highlight>
                <a:latin typeface="Roboto Mono"/>
                <a:ea typeface="Roboto Mono"/>
                <a:cs typeface="Roboto Mono"/>
                <a:sym typeface="Roboto Mono"/>
              </a:rPr>
              <a:t>interface</a:t>
            </a:r>
            <a:r>
              <a:rPr lang="en" sz="1900">
                <a:solidFill>
                  <a:srgbClr val="000000"/>
                </a:solidFill>
                <a:highlight>
                  <a:srgbClr val="FFFFFF"/>
                </a:highlight>
              </a:rPr>
              <a:t> declaration:</a:t>
            </a:r>
            <a:endParaRPr sz="1900">
              <a:solidFill>
                <a:srgbClr val="000000"/>
              </a:solidFill>
              <a:highlight>
                <a:srgbClr val="FFFFFF"/>
              </a:highlight>
            </a:endParaRPr>
          </a:p>
          <a:p>
            <a:pPr indent="0" lvl="0" marL="114300" marR="114300" rtl="0" algn="l">
              <a:lnSpc>
                <a:spcPct val="115000"/>
              </a:lnSpc>
              <a:spcBef>
                <a:spcPts val="1200"/>
              </a:spcBef>
              <a:spcAft>
                <a:spcPts val="0"/>
              </a:spcAft>
              <a:buNone/>
            </a:pPr>
            <a:r>
              <a:rPr lang="en" sz="1850">
                <a:solidFill>
                  <a:srgbClr val="0000FF"/>
                </a:solidFill>
                <a:highlight>
                  <a:srgbClr val="FFFFFF"/>
                </a:highlight>
                <a:latin typeface="Courier New"/>
                <a:ea typeface="Courier New"/>
                <a:cs typeface="Courier New"/>
                <a:sym typeface="Courier New"/>
              </a:rPr>
              <a:t>interface</a:t>
            </a:r>
            <a:r>
              <a:rPr lang="en" sz="1850">
                <a:solidFill>
                  <a:srgbClr val="188038"/>
                </a:solidFill>
                <a:highlight>
                  <a:srgbClr val="FFFFFF"/>
                </a:highlight>
                <a:latin typeface="Courier New"/>
                <a:ea typeface="Courier New"/>
                <a:cs typeface="Courier New"/>
                <a:sym typeface="Courier New"/>
              </a:rPr>
              <a:t> </a:t>
            </a:r>
            <a:r>
              <a:rPr lang="en" sz="1850">
                <a:solidFill>
                  <a:srgbClr val="1C6277"/>
                </a:solidFill>
                <a:highlight>
                  <a:srgbClr val="FFFFFF"/>
                </a:highlight>
                <a:latin typeface="Courier New"/>
                <a:ea typeface="Courier New"/>
                <a:cs typeface="Courier New"/>
                <a:sym typeface="Courier New"/>
              </a:rPr>
              <a:t>User</a:t>
            </a:r>
            <a:r>
              <a:rPr lang="en" sz="1850">
                <a:solidFill>
                  <a:srgbClr val="188038"/>
                </a:solidFill>
                <a:highlight>
                  <a:srgbClr val="FFFFFF"/>
                </a:highlight>
                <a:latin typeface="Courier New"/>
                <a:ea typeface="Courier New"/>
                <a:cs typeface="Courier New"/>
                <a:sym typeface="Courier New"/>
              </a:rPr>
              <a:t> {</a:t>
            </a:r>
            <a:endParaRPr sz="1850">
              <a:solidFill>
                <a:srgbClr val="188038"/>
              </a:solidFill>
              <a:highlight>
                <a:srgbClr val="FFFFFF"/>
              </a:highlight>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lang="en" sz="1850">
                <a:solidFill>
                  <a:srgbClr val="188038"/>
                </a:solidFill>
                <a:highlight>
                  <a:srgbClr val="FFFFFF"/>
                </a:highlight>
                <a:latin typeface="Courier New"/>
                <a:ea typeface="Courier New"/>
                <a:cs typeface="Courier New"/>
                <a:sym typeface="Courier New"/>
              </a:rPr>
              <a:t> </a:t>
            </a:r>
            <a:r>
              <a:rPr lang="en" sz="1850">
                <a:solidFill>
                  <a:srgbClr val="001080"/>
                </a:solidFill>
                <a:highlight>
                  <a:srgbClr val="FFFFFF"/>
                </a:highlight>
                <a:latin typeface="Courier New"/>
                <a:ea typeface="Courier New"/>
                <a:cs typeface="Courier New"/>
                <a:sym typeface="Courier New"/>
              </a:rPr>
              <a:t>name</a:t>
            </a:r>
            <a:r>
              <a:rPr lang="en" sz="1850">
                <a:solidFill>
                  <a:srgbClr val="188038"/>
                </a:solidFill>
                <a:highlight>
                  <a:srgbClr val="FFFFFF"/>
                </a:highlight>
                <a:latin typeface="Courier New"/>
                <a:ea typeface="Courier New"/>
                <a:cs typeface="Courier New"/>
                <a:sym typeface="Courier New"/>
              </a:rPr>
              <a:t>: </a:t>
            </a:r>
            <a:r>
              <a:rPr lang="en" sz="1850">
                <a:solidFill>
                  <a:srgbClr val="1C6277"/>
                </a:solidFill>
                <a:highlight>
                  <a:srgbClr val="FFFFFF"/>
                </a:highlight>
                <a:latin typeface="Courier New"/>
                <a:ea typeface="Courier New"/>
                <a:cs typeface="Courier New"/>
                <a:sym typeface="Courier New"/>
              </a:rPr>
              <a:t>string</a:t>
            </a:r>
            <a:r>
              <a:rPr lang="en" sz="1850">
                <a:solidFill>
                  <a:srgbClr val="188038"/>
                </a:solidFill>
                <a:highlight>
                  <a:srgbClr val="FFFFFF"/>
                </a:highlight>
                <a:latin typeface="Courier New"/>
                <a:ea typeface="Courier New"/>
                <a:cs typeface="Courier New"/>
                <a:sym typeface="Courier New"/>
              </a:rPr>
              <a:t>;</a:t>
            </a:r>
            <a:endParaRPr sz="1850">
              <a:solidFill>
                <a:srgbClr val="188038"/>
              </a:solidFill>
              <a:highlight>
                <a:srgbClr val="FFFFFF"/>
              </a:highlight>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lang="en" sz="1850">
                <a:solidFill>
                  <a:srgbClr val="188038"/>
                </a:solidFill>
                <a:highlight>
                  <a:srgbClr val="FFFFFF"/>
                </a:highlight>
                <a:latin typeface="Courier New"/>
                <a:ea typeface="Courier New"/>
                <a:cs typeface="Courier New"/>
                <a:sym typeface="Courier New"/>
              </a:rPr>
              <a:t> </a:t>
            </a:r>
            <a:r>
              <a:rPr lang="en" sz="1850">
                <a:solidFill>
                  <a:srgbClr val="001080"/>
                </a:solidFill>
                <a:highlight>
                  <a:srgbClr val="FFFFFF"/>
                </a:highlight>
                <a:latin typeface="Courier New"/>
                <a:ea typeface="Courier New"/>
                <a:cs typeface="Courier New"/>
                <a:sym typeface="Courier New"/>
              </a:rPr>
              <a:t>id</a:t>
            </a:r>
            <a:r>
              <a:rPr lang="en" sz="1850">
                <a:solidFill>
                  <a:srgbClr val="188038"/>
                </a:solidFill>
                <a:highlight>
                  <a:srgbClr val="FFFFFF"/>
                </a:highlight>
                <a:latin typeface="Courier New"/>
                <a:ea typeface="Courier New"/>
                <a:cs typeface="Courier New"/>
                <a:sym typeface="Courier New"/>
              </a:rPr>
              <a:t>: </a:t>
            </a:r>
            <a:r>
              <a:rPr lang="en" sz="1850">
                <a:solidFill>
                  <a:srgbClr val="1C6277"/>
                </a:solidFill>
                <a:highlight>
                  <a:srgbClr val="FFFFFF"/>
                </a:highlight>
                <a:latin typeface="Courier New"/>
                <a:ea typeface="Courier New"/>
                <a:cs typeface="Courier New"/>
                <a:sym typeface="Courier New"/>
              </a:rPr>
              <a:t>number</a:t>
            </a:r>
            <a:r>
              <a:rPr lang="en" sz="1850">
                <a:solidFill>
                  <a:srgbClr val="188038"/>
                </a:solidFill>
                <a:highlight>
                  <a:srgbClr val="FFFFFF"/>
                </a:highlight>
                <a:latin typeface="Courier New"/>
                <a:ea typeface="Courier New"/>
                <a:cs typeface="Courier New"/>
                <a:sym typeface="Courier New"/>
              </a:rPr>
              <a:t>;</a:t>
            </a:r>
            <a:endParaRPr sz="1850">
              <a:solidFill>
                <a:srgbClr val="188038"/>
              </a:solidFill>
              <a:highlight>
                <a:srgbClr val="FFFFFF"/>
              </a:highlight>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lang="en" sz="1850">
                <a:solidFill>
                  <a:srgbClr val="188038"/>
                </a:solidFill>
                <a:highlight>
                  <a:srgbClr val="FFFFFF"/>
                </a:highlight>
                <a:latin typeface="Courier New"/>
                <a:ea typeface="Courier New"/>
                <a:cs typeface="Courier New"/>
                <a:sym typeface="Courier New"/>
              </a:rPr>
              <a:t>}</a:t>
            </a:r>
            <a:endParaRPr sz="1850">
              <a:solidFill>
                <a:srgbClr val="188038"/>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b="1" sz="1600">
              <a:solidFill>
                <a:srgbClr val="000000"/>
              </a:solidFill>
              <a:highlight>
                <a:srgbClr val="FFFFFF"/>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130450" y="153975"/>
            <a:ext cx="8918400" cy="4887000"/>
          </a:xfrm>
          <a:prstGeom prst="rect">
            <a:avLst/>
          </a:prstGeom>
          <a:solidFill>
            <a:schemeClr val="lt1"/>
          </a:solidFill>
        </p:spPr>
        <p:txBody>
          <a:bodyPr anchorCtr="0" anchor="ctr" bIns="91425" lIns="91425" spcFirstLastPara="1" rIns="91425" wrap="square" tIns="91425">
            <a:noAutofit/>
          </a:bodyPr>
          <a:lstStyle/>
          <a:p>
            <a:pPr indent="0" lvl="0" marL="114300" marR="114300" rtl="0" algn="l">
              <a:lnSpc>
                <a:spcPct val="115000"/>
              </a:lnSpc>
              <a:spcBef>
                <a:spcPts val="0"/>
              </a:spcBef>
              <a:spcAft>
                <a:spcPts val="0"/>
              </a:spcAft>
              <a:buNone/>
            </a:pPr>
            <a:r>
              <a:rPr lang="en" sz="1150">
                <a:solidFill>
                  <a:srgbClr val="188038"/>
                </a:solidFill>
                <a:highlight>
                  <a:srgbClr val="FFFFFF"/>
                </a:highlight>
                <a:latin typeface="Courier New"/>
                <a:ea typeface="Courier New"/>
                <a:cs typeface="Courier New"/>
                <a:sym typeface="Courier New"/>
              </a:rPr>
              <a:t> </a:t>
            </a:r>
            <a:endParaRPr sz="1150">
              <a:solidFill>
                <a:srgbClr val="188038"/>
              </a:solidFill>
              <a:highlight>
                <a:srgbClr val="FFFFFF"/>
              </a:highlight>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550">
                <a:solidFill>
                  <a:srgbClr val="0000FF"/>
                </a:solidFill>
                <a:latin typeface="Courier New"/>
                <a:ea typeface="Courier New"/>
                <a:cs typeface="Courier New"/>
                <a:sym typeface="Courier New"/>
              </a:rPr>
              <a:t>const</a:t>
            </a:r>
            <a:r>
              <a:rPr b="1" lang="en" sz="1550">
                <a:solidFill>
                  <a:srgbClr val="188038"/>
                </a:solidFill>
                <a:latin typeface="Courier New"/>
                <a:ea typeface="Courier New"/>
                <a:cs typeface="Courier New"/>
                <a:sym typeface="Courier New"/>
              </a:rPr>
              <a:t> </a:t>
            </a:r>
            <a:r>
              <a:rPr b="1" lang="en" sz="1550">
                <a:solidFill>
                  <a:srgbClr val="0070C1"/>
                </a:solidFill>
                <a:latin typeface="Courier New"/>
                <a:ea typeface="Courier New"/>
                <a:cs typeface="Courier New"/>
                <a:sym typeface="Courier New"/>
              </a:rPr>
              <a:t>user</a:t>
            </a:r>
            <a:r>
              <a:rPr b="1" lang="en" sz="1550">
                <a:solidFill>
                  <a:srgbClr val="188038"/>
                </a:solidFill>
                <a:latin typeface="Courier New"/>
                <a:ea typeface="Courier New"/>
                <a:cs typeface="Courier New"/>
                <a:sym typeface="Courier New"/>
              </a:rPr>
              <a:t>: </a:t>
            </a:r>
            <a:r>
              <a:rPr b="1" lang="en" sz="1550">
                <a:solidFill>
                  <a:srgbClr val="1C6277"/>
                </a:solidFill>
                <a:latin typeface="Courier New"/>
                <a:ea typeface="Courier New"/>
                <a:cs typeface="Courier New"/>
                <a:sym typeface="Courier New"/>
              </a:rPr>
              <a:t>User</a:t>
            </a:r>
            <a:r>
              <a:rPr b="1" lang="en" sz="1550">
                <a:solidFill>
                  <a:srgbClr val="188038"/>
                </a:solidFill>
                <a:latin typeface="Courier New"/>
                <a:ea typeface="Courier New"/>
                <a:cs typeface="Courier New"/>
                <a:sym typeface="Courier New"/>
              </a:rPr>
              <a:t> = {</a:t>
            </a:r>
            <a:endParaRPr b="1" sz="15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550">
                <a:solidFill>
                  <a:srgbClr val="188038"/>
                </a:solidFill>
                <a:latin typeface="Courier New"/>
                <a:ea typeface="Courier New"/>
                <a:cs typeface="Courier New"/>
                <a:sym typeface="Courier New"/>
              </a:rPr>
              <a:t> </a:t>
            </a:r>
            <a:r>
              <a:rPr b="1" lang="en" sz="1550">
                <a:solidFill>
                  <a:srgbClr val="001080"/>
                </a:solidFill>
                <a:latin typeface="Courier New"/>
                <a:ea typeface="Courier New"/>
                <a:cs typeface="Courier New"/>
                <a:sym typeface="Courier New"/>
              </a:rPr>
              <a:t>username:</a:t>
            </a:r>
            <a:r>
              <a:rPr b="1" lang="en" sz="1550">
                <a:solidFill>
                  <a:srgbClr val="188038"/>
                </a:solidFill>
                <a:latin typeface="Courier New"/>
                <a:ea typeface="Courier New"/>
                <a:cs typeface="Courier New"/>
                <a:sym typeface="Courier New"/>
              </a:rPr>
              <a:t> </a:t>
            </a:r>
            <a:r>
              <a:rPr b="1" lang="en" sz="1550">
                <a:solidFill>
                  <a:srgbClr val="A31515"/>
                </a:solidFill>
                <a:latin typeface="Courier New"/>
                <a:ea typeface="Courier New"/>
                <a:cs typeface="Courier New"/>
                <a:sym typeface="Courier New"/>
              </a:rPr>
              <a:t>"Hayes"</a:t>
            </a:r>
            <a:r>
              <a:rPr b="1" lang="en" sz="1550">
                <a:solidFill>
                  <a:srgbClr val="188038"/>
                </a:solidFill>
                <a:latin typeface="Courier New"/>
                <a:ea typeface="Courier New"/>
                <a:cs typeface="Courier New"/>
                <a:sym typeface="Courier New"/>
              </a:rPr>
              <a:t>, //error it must be name</a:t>
            </a:r>
            <a:endParaRPr b="1" sz="1550">
              <a:solidFill>
                <a:srgbClr val="188038"/>
              </a:solidFill>
              <a:latin typeface="Courier New"/>
              <a:ea typeface="Courier New"/>
              <a:cs typeface="Courier New"/>
              <a:sym typeface="Courier New"/>
            </a:endParaRPr>
          </a:p>
          <a:p>
            <a:pPr indent="0" lvl="0" marL="127000" marR="165100" rtl="0" algn="l">
              <a:lnSpc>
                <a:spcPct val="115000"/>
              </a:lnSpc>
              <a:spcBef>
                <a:spcPts val="600"/>
              </a:spcBef>
              <a:spcAft>
                <a:spcPts val="0"/>
              </a:spcAft>
              <a:buNone/>
            </a:pPr>
            <a:r>
              <a:rPr b="1" lang="en" sz="1550">
                <a:solidFill>
                  <a:srgbClr val="188038"/>
                </a:solidFill>
                <a:latin typeface="Courier New"/>
                <a:ea typeface="Courier New"/>
                <a:cs typeface="Courier New"/>
                <a:sym typeface="Courier New"/>
              </a:rPr>
              <a:t>Object literal may only specify known properties, and 'username' does not exist in type 'User'.</a:t>
            </a:r>
            <a:endParaRPr b="1" sz="1550">
              <a:solidFill>
                <a:srgbClr val="188038"/>
              </a:solidFill>
              <a:latin typeface="Courier New"/>
              <a:ea typeface="Courier New"/>
              <a:cs typeface="Courier New"/>
              <a:sym typeface="Courier New"/>
            </a:endParaRPr>
          </a:p>
          <a:p>
            <a:pPr indent="0" lvl="0" marL="127000" marR="177800" rtl="0" algn="l">
              <a:lnSpc>
                <a:spcPct val="115000"/>
              </a:lnSpc>
              <a:spcBef>
                <a:spcPts val="600"/>
              </a:spcBef>
              <a:spcAft>
                <a:spcPts val="0"/>
              </a:spcAft>
              <a:buNone/>
            </a:pPr>
            <a:r>
              <a:rPr b="1" lang="en" sz="1550">
                <a:solidFill>
                  <a:srgbClr val="FFEEEE"/>
                </a:solidFill>
                <a:latin typeface="Courier New"/>
                <a:ea typeface="Courier New"/>
                <a:cs typeface="Courier New"/>
                <a:sym typeface="Courier New"/>
              </a:rPr>
              <a:t>Object literal may only specify known properties, and 'username' does not exist in type 'User'.</a:t>
            </a:r>
            <a:endParaRPr b="1" sz="1550">
              <a:solidFill>
                <a:srgbClr val="FFEEEE"/>
              </a:solidFill>
              <a:latin typeface="Courier New"/>
              <a:ea typeface="Courier New"/>
              <a:cs typeface="Courier New"/>
              <a:sym typeface="Courier New"/>
            </a:endParaRPr>
          </a:p>
          <a:p>
            <a:pPr indent="0" lvl="0" marL="114300" marR="114300" rtl="0" algn="l">
              <a:lnSpc>
                <a:spcPct val="115000"/>
              </a:lnSpc>
              <a:spcBef>
                <a:spcPts val="300"/>
              </a:spcBef>
              <a:spcAft>
                <a:spcPts val="0"/>
              </a:spcAft>
              <a:buNone/>
            </a:pPr>
            <a:r>
              <a:rPr b="1" lang="en" sz="1550">
                <a:solidFill>
                  <a:srgbClr val="188038"/>
                </a:solidFill>
                <a:latin typeface="Courier New"/>
                <a:ea typeface="Courier New"/>
                <a:cs typeface="Courier New"/>
                <a:sym typeface="Courier New"/>
              </a:rPr>
              <a:t> </a:t>
            </a:r>
            <a:r>
              <a:rPr b="1" lang="en" sz="1550">
                <a:solidFill>
                  <a:srgbClr val="001080"/>
                </a:solidFill>
                <a:latin typeface="Courier New"/>
                <a:ea typeface="Courier New"/>
                <a:cs typeface="Courier New"/>
                <a:sym typeface="Courier New"/>
              </a:rPr>
              <a:t>id:</a:t>
            </a:r>
            <a:r>
              <a:rPr b="1" lang="en" sz="1550">
                <a:solidFill>
                  <a:srgbClr val="188038"/>
                </a:solidFill>
                <a:latin typeface="Courier New"/>
                <a:ea typeface="Courier New"/>
                <a:cs typeface="Courier New"/>
                <a:sym typeface="Courier New"/>
              </a:rPr>
              <a:t> </a:t>
            </a:r>
            <a:r>
              <a:rPr b="1" lang="en" sz="1550">
                <a:solidFill>
                  <a:srgbClr val="098658"/>
                </a:solidFill>
                <a:latin typeface="Courier New"/>
                <a:ea typeface="Courier New"/>
                <a:cs typeface="Courier New"/>
                <a:sym typeface="Courier New"/>
              </a:rPr>
              <a:t>0</a:t>
            </a:r>
            <a:r>
              <a:rPr b="1" lang="en" sz="1550">
                <a:solidFill>
                  <a:srgbClr val="188038"/>
                </a:solidFill>
                <a:latin typeface="Courier New"/>
                <a:ea typeface="Courier New"/>
                <a:cs typeface="Courier New"/>
                <a:sym typeface="Courier New"/>
              </a:rPr>
              <a:t>,</a:t>
            </a:r>
            <a:endParaRPr b="1" sz="1550">
              <a:solidFill>
                <a:srgbClr val="188038"/>
              </a:solidFill>
              <a:latin typeface="Courier New"/>
              <a:ea typeface="Courier New"/>
              <a:cs typeface="Courier New"/>
              <a:sym typeface="Courier New"/>
            </a:endParaRPr>
          </a:p>
          <a:p>
            <a:pPr indent="0" lvl="0" marL="114300" marR="114300" rtl="0" algn="l">
              <a:lnSpc>
                <a:spcPct val="115000"/>
              </a:lnSpc>
              <a:spcBef>
                <a:spcPts val="0"/>
              </a:spcBef>
              <a:spcAft>
                <a:spcPts val="0"/>
              </a:spcAft>
              <a:buNone/>
            </a:pPr>
            <a:r>
              <a:rPr b="1" lang="en" sz="1550">
                <a:solidFill>
                  <a:srgbClr val="188038"/>
                </a:solidFill>
                <a:latin typeface="Courier New"/>
                <a:ea typeface="Courier New"/>
                <a:cs typeface="Courier New"/>
                <a:sym typeface="Courier New"/>
              </a:rPr>
              <a:t>};</a:t>
            </a:r>
            <a:endParaRPr b="1" sz="1550">
              <a:solidFill>
                <a:srgbClr val="188038"/>
              </a:solidFill>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